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60" r:id="rId1"/>
  </p:sldMasterIdLst>
  <p:notesMasterIdLst>
    <p:notesMasterId r:id="rId28"/>
  </p:notesMasterIdLst>
  <p:handoutMasterIdLst>
    <p:handoutMasterId r:id="rId29"/>
  </p:handoutMasterIdLst>
  <p:sldIdLst>
    <p:sldId id="256" r:id="rId2"/>
    <p:sldId id="273" r:id="rId3"/>
    <p:sldId id="274" r:id="rId4"/>
    <p:sldId id="257" r:id="rId5"/>
    <p:sldId id="275" r:id="rId6"/>
    <p:sldId id="276" r:id="rId7"/>
    <p:sldId id="277" r:id="rId8"/>
    <p:sldId id="280" r:id="rId9"/>
    <p:sldId id="281" r:id="rId10"/>
    <p:sldId id="282" r:id="rId11"/>
    <p:sldId id="283" r:id="rId12"/>
    <p:sldId id="284" r:id="rId13"/>
    <p:sldId id="285" r:id="rId14"/>
    <p:sldId id="286" r:id="rId15"/>
    <p:sldId id="287" r:id="rId16"/>
    <p:sldId id="288" r:id="rId17"/>
    <p:sldId id="278" r:id="rId18"/>
    <p:sldId id="289" r:id="rId19"/>
    <p:sldId id="290" r:id="rId20"/>
    <p:sldId id="291" r:id="rId21"/>
    <p:sldId id="296" r:id="rId22"/>
    <p:sldId id="295" r:id="rId23"/>
    <p:sldId id="294" r:id="rId24"/>
    <p:sldId id="293" r:id="rId25"/>
    <p:sldId id="261" r:id="rId26"/>
    <p:sldId id="262" r:id="rId27"/>
  </p:sldIdLst>
  <p:sldSz cx="9144000" cy="6858000" type="screen4x3"/>
  <p:notesSz cx="6858000" cy="9144000"/>
  <p:defaultTextStyle>
    <a:defPPr>
      <a:defRPr lang="ru-RU"/>
    </a:defPPr>
    <a:lvl1pPr algn="l" defTabSz="457200" rtl="0" fontAlgn="base">
      <a:spcBef>
        <a:spcPct val="0"/>
      </a:spcBef>
      <a:spcAft>
        <a:spcPct val="0"/>
      </a:spcAft>
      <a:defRPr kumimoji="1" kern="1200">
        <a:solidFill>
          <a:schemeClr val="tx1"/>
        </a:solidFill>
        <a:latin typeface="Calibri" charset="0"/>
        <a:ea typeface="Arial" charset="0"/>
        <a:cs typeface="Arial" charset="0"/>
      </a:defRPr>
    </a:lvl1pPr>
    <a:lvl2pPr marL="457200" algn="l" defTabSz="457200" rtl="0" fontAlgn="base">
      <a:spcBef>
        <a:spcPct val="0"/>
      </a:spcBef>
      <a:spcAft>
        <a:spcPct val="0"/>
      </a:spcAft>
      <a:defRPr kumimoji="1" kern="1200">
        <a:solidFill>
          <a:schemeClr val="tx1"/>
        </a:solidFill>
        <a:latin typeface="Calibri" charset="0"/>
        <a:ea typeface="Arial" charset="0"/>
        <a:cs typeface="Arial" charset="0"/>
      </a:defRPr>
    </a:lvl2pPr>
    <a:lvl3pPr marL="914400" algn="l" defTabSz="457200" rtl="0" fontAlgn="base">
      <a:spcBef>
        <a:spcPct val="0"/>
      </a:spcBef>
      <a:spcAft>
        <a:spcPct val="0"/>
      </a:spcAft>
      <a:defRPr kumimoji="1" kern="1200">
        <a:solidFill>
          <a:schemeClr val="tx1"/>
        </a:solidFill>
        <a:latin typeface="Calibri" charset="0"/>
        <a:ea typeface="Arial" charset="0"/>
        <a:cs typeface="Arial" charset="0"/>
      </a:defRPr>
    </a:lvl3pPr>
    <a:lvl4pPr marL="1371600" algn="l" defTabSz="457200" rtl="0" fontAlgn="base">
      <a:spcBef>
        <a:spcPct val="0"/>
      </a:spcBef>
      <a:spcAft>
        <a:spcPct val="0"/>
      </a:spcAft>
      <a:defRPr kumimoji="1" kern="1200">
        <a:solidFill>
          <a:schemeClr val="tx1"/>
        </a:solidFill>
        <a:latin typeface="Calibri" charset="0"/>
        <a:ea typeface="Arial" charset="0"/>
        <a:cs typeface="Arial" charset="0"/>
      </a:defRPr>
    </a:lvl4pPr>
    <a:lvl5pPr marL="1828800" algn="l" defTabSz="457200" rtl="0" fontAlgn="base">
      <a:spcBef>
        <a:spcPct val="0"/>
      </a:spcBef>
      <a:spcAft>
        <a:spcPct val="0"/>
      </a:spcAft>
      <a:defRPr kumimoji="1" kern="1200">
        <a:solidFill>
          <a:schemeClr val="tx1"/>
        </a:solidFill>
        <a:latin typeface="Calibri" charset="0"/>
        <a:ea typeface="Arial" charset="0"/>
        <a:cs typeface="Arial" charset="0"/>
      </a:defRPr>
    </a:lvl5pPr>
    <a:lvl6pPr marL="2286000" algn="l" defTabSz="457200" rtl="0" eaLnBrk="1" latinLnBrk="0" hangingPunct="1">
      <a:defRPr kumimoji="1" kern="1200">
        <a:solidFill>
          <a:schemeClr val="tx1"/>
        </a:solidFill>
        <a:latin typeface="Calibri" charset="0"/>
        <a:ea typeface="Arial" charset="0"/>
        <a:cs typeface="Arial" charset="0"/>
      </a:defRPr>
    </a:lvl6pPr>
    <a:lvl7pPr marL="2743200" algn="l" defTabSz="457200" rtl="0" eaLnBrk="1" latinLnBrk="0" hangingPunct="1">
      <a:defRPr kumimoji="1" kern="1200">
        <a:solidFill>
          <a:schemeClr val="tx1"/>
        </a:solidFill>
        <a:latin typeface="Calibri" charset="0"/>
        <a:ea typeface="Arial" charset="0"/>
        <a:cs typeface="Arial" charset="0"/>
      </a:defRPr>
    </a:lvl7pPr>
    <a:lvl8pPr marL="3200400" algn="l" defTabSz="457200" rtl="0" eaLnBrk="1" latinLnBrk="0" hangingPunct="1">
      <a:defRPr kumimoji="1" kern="1200">
        <a:solidFill>
          <a:schemeClr val="tx1"/>
        </a:solidFill>
        <a:latin typeface="Calibri" charset="0"/>
        <a:ea typeface="Arial" charset="0"/>
        <a:cs typeface="Arial" charset="0"/>
      </a:defRPr>
    </a:lvl8pPr>
    <a:lvl9pPr marL="3657600" algn="l" defTabSz="457200" rtl="0" eaLnBrk="1" latinLnBrk="0" hangingPunct="1">
      <a:defRPr kumimoji="1" kern="1200">
        <a:solidFill>
          <a:schemeClr val="tx1"/>
        </a:solidFill>
        <a:latin typeface="Calibri"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5" d="100"/>
          <a:sy n="75" d="100"/>
        </p:scale>
        <p:origin x="-80"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percentStacked"/>
        <c:varyColors val="0"/>
        <c:ser>
          <c:idx val="0"/>
          <c:order val="0"/>
          <c:tx>
            <c:strRef>
              <c:f>Лист1!$B$1</c:f>
              <c:strCache>
                <c:ptCount val="1"/>
                <c:pt idx="0">
                  <c:v>Ряд 1</c:v>
                </c:pt>
              </c:strCache>
            </c:strRef>
          </c:tx>
          <c:cat>
            <c:strRef>
              <c:f>Лист1!$A$2:$A$5</c:f>
              <c:strCache>
                <c:ptCount val="4"/>
                <c:pt idx="0">
                  <c:v>октябрь</c:v>
                </c:pt>
                <c:pt idx="1">
                  <c:v>декабрь</c:v>
                </c:pt>
                <c:pt idx="2">
                  <c:v>февраль</c:v>
                </c:pt>
                <c:pt idx="3">
                  <c:v>апрель </c:v>
                </c:pt>
              </c:strCache>
            </c:strRef>
          </c:cat>
          <c:val>
            <c:numRef>
              <c:f>Лист1!$B$2:$B$5</c:f>
              <c:numCache>
                <c:formatCode>General</c:formatCode>
                <c:ptCount val="4"/>
                <c:pt idx="0">
                  <c:v>4.3</c:v>
                </c:pt>
                <c:pt idx="1">
                  <c:v>2.5</c:v>
                </c:pt>
                <c:pt idx="2">
                  <c:v>3.5</c:v>
                </c:pt>
                <c:pt idx="3">
                  <c:v>4.5</c:v>
                </c:pt>
              </c:numCache>
            </c:numRef>
          </c:val>
          <c:smooth val="0"/>
        </c:ser>
        <c:ser>
          <c:idx val="1"/>
          <c:order val="1"/>
          <c:tx>
            <c:strRef>
              <c:f>Лист1!$C$1</c:f>
              <c:strCache>
                <c:ptCount val="1"/>
                <c:pt idx="0">
                  <c:v>Ряд 2</c:v>
                </c:pt>
              </c:strCache>
            </c:strRef>
          </c:tx>
          <c:cat>
            <c:strRef>
              <c:f>Лист1!$A$2:$A$5</c:f>
              <c:strCache>
                <c:ptCount val="4"/>
                <c:pt idx="0">
                  <c:v>октябрь</c:v>
                </c:pt>
                <c:pt idx="1">
                  <c:v>декабрь</c:v>
                </c:pt>
                <c:pt idx="2">
                  <c:v>февраль</c:v>
                </c:pt>
                <c:pt idx="3">
                  <c:v>апрель </c:v>
                </c:pt>
              </c:strCache>
            </c:strRef>
          </c:cat>
          <c:val>
            <c:numRef>
              <c:f>Лист1!$C$2:$C$5</c:f>
              <c:numCache>
                <c:formatCode>General</c:formatCode>
                <c:ptCount val="4"/>
                <c:pt idx="0">
                  <c:v>2.4</c:v>
                </c:pt>
                <c:pt idx="1">
                  <c:v>4.4</c:v>
                </c:pt>
                <c:pt idx="2">
                  <c:v>1.8</c:v>
                </c:pt>
                <c:pt idx="3">
                  <c:v>2.8</c:v>
                </c:pt>
              </c:numCache>
            </c:numRef>
          </c:val>
          <c:smooth val="0"/>
        </c:ser>
        <c:ser>
          <c:idx val="2"/>
          <c:order val="2"/>
          <c:tx>
            <c:strRef>
              <c:f>Лист1!$D$1</c:f>
              <c:strCache>
                <c:ptCount val="1"/>
                <c:pt idx="0">
                  <c:v>Ряд 3</c:v>
                </c:pt>
              </c:strCache>
            </c:strRef>
          </c:tx>
          <c:cat>
            <c:strRef>
              <c:f>Лист1!$A$2:$A$5</c:f>
              <c:strCache>
                <c:ptCount val="4"/>
                <c:pt idx="0">
                  <c:v>октябрь</c:v>
                </c:pt>
                <c:pt idx="1">
                  <c:v>декабрь</c:v>
                </c:pt>
                <c:pt idx="2">
                  <c:v>февраль</c:v>
                </c:pt>
                <c:pt idx="3">
                  <c:v>апрель </c:v>
                </c:pt>
              </c:strCache>
            </c:strRef>
          </c:cat>
          <c:val>
            <c:numRef>
              <c:f>Лист1!$D$2:$D$5</c:f>
              <c:numCache>
                <c:formatCode>General</c:formatCode>
                <c:ptCount val="4"/>
                <c:pt idx="0">
                  <c:v>2.0</c:v>
                </c:pt>
                <c:pt idx="1">
                  <c:v>2.0</c:v>
                </c:pt>
                <c:pt idx="2">
                  <c:v>3.0</c:v>
                </c:pt>
                <c:pt idx="3">
                  <c:v>5.0</c:v>
                </c:pt>
              </c:numCache>
            </c:numRef>
          </c:val>
          <c:smooth val="0"/>
        </c:ser>
        <c:dLbls>
          <c:showLegendKey val="0"/>
          <c:showVal val="0"/>
          <c:showCatName val="0"/>
          <c:showSerName val="0"/>
          <c:showPercent val="0"/>
          <c:showBubbleSize val="0"/>
        </c:dLbls>
        <c:marker val="1"/>
        <c:smooth val="0"/>
        <c:axId val="-2135703896"/>
        <c:axId val="-2135461256"/>
      </c:lineChart>
      <c:catAx>
        <c:axId val="-2135703896"/>
        <c:scaling>
          <c:orientation val="minMax"/>
        </c:scaling>
        <c:delete val="0"/>
        <c:axPos val="b"/>
        <c:majorTickMark val="out"/>
        <c:minorTickMark val="none"/>
        <c:tickLblPos val="nextTo"/>
        <c:crossAx val="-2135461256"/>
        <c:crosses val="autoZero"/>
        <c:auto val="1"/>
        <c:lblAlgn val="ctr"/>
        <c:lblOffset val="100"/>
        <c:noMultiLvlLbl val="0"/>
      </c:catAx>
      <c:valAx>
        <c:axId val="-2135461256"/>
        <c:scaling>
          <c:orientation val="minMax"/>
        </c:scaling>
        <c:delete val="0"/>
        <c:axPos val="l"/>
        <c:majorGridlines/>
        <c:numFmt formatCode="0%" sourceLinked="1"/>
        <c:majorTickMark val="out"/>
        <c:minorTickMark val="none"/>
        <c:tickLblPos val="nextTo"/>
        <c:crossAx val="-2135703896"/>
        <c:crosses val="autoZero"/>
        <c:crossBetween val="between"/>
      </c:valAx>
    </c:plotArea>
    <c:legend>
      <c:legendPos val="r"/>
      <c:layout/>
      <c:overlay val="0"/>
    </c:legend>
    <c:plotVisOnly val="1"/>
    <c:dispBlanksAs val="zero"/>
    <c:showDLblsOverMax val="0"/>
  </c:chart>
  <c:txPr>
    <a:bodyPr/>
    <a:lstStyle/>
    <a:p>
      <a:pPr>
        <a:defRPr sz="1800"/>
      </a:pPr>
      <a:endParaRPr lang="ru-RU"/>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7EDA2F-AB2F-EF48-AEB6-45E23F205982}" type="datetimeFigureOut">
              <a:rPr lang="ru-RU" smtClean="0"/>
              <a:t>21.08.19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B293C5-5FDD-4045-8CD5-1A5169F3E40E}" type="slidenum">
              <a:rPr lang="ru-RU" smtClean="0"/>
              <a:t>‹#›</a:t>
            </a:fld>
            <a:endParaRPr lang="ru-RU"/>
          </a:p>
        </p:txBody>
      </p:sp>
    </p:spTree>
    <p:extLst>
      <p:ext uri="{BB962C8B-B14F-4D97-AF65-F5344CB8AC3E}">
        <p14:creationId xmlns:p14="http://schemas.microsoft.com/office/powerpoint/2010/main" val="2572630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FE5F2E-E214-F542-8634-CC04A94430DD}" type="datetimeFigureOut">
              <a:rPr lang="ru-RU" smtClean="0"/>
              <a:t>21.08.19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5B34F2-81A8-9147-82B7-EA931DD09D9D}" type="slidenum">
              <a:rPr lang="ru-RU" smtClean="0"/>
              <a:t>‹#›</a:t>
            </a:fld>
            <a:endParaRPr lang="ru-RU"/>
          </a:p>
        </p:txBody>
      </p:sp>
    </p:spTree>
    <p:extLst>
      <p:ext uri="{BB962C8B-B14F-4D97-AF65-F5344CB8AC3E}">
        <p14:creationId xmlns:p14="http://schemas.microsoft.com/office/powerpoint/2010/main" val="357521327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FD147F13-B737-544C-8EBA-156CBEECFCD8}" type="datetime6">
              <a:rPr lang="ru-RU" smtClean="0"/>
              <a:t>Август 19</a:t>
            </a:fld>
            <a:endParaRPr lang="ru-RU"/>
          </a:p>
        </p:txBody>
      </p:sp>
      <p:sp>
        <p:nvSpPr>
          <p:cNvPr id="5" name="Footer Placeholder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C11B3241-C2CF-EC46-913B-3C5F546D6B1D}" type="slidenum">
              <a:rPr lang="ru-RU" smtClean="0"/>
              <a:pPr>
                <a:defRPr/>
              </a:pPr>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a:p>
        </p:txBody>
      </p:sp>
      <p:sp>
        <p:nvSpPr>
          <p:cNvPr id="4" name="Date Placeholder 3"/>
          <p:cNvSpPr>
            <a:spLocks noGrp="1"/>
          </p:cNvSpPr>
          <p:nvPr>
            <p:ph type="dt" sz="half" idx="10"/>
          </p:nvPr>
        </p:nvSpPr>
        <p:spPr/>
        <p:txBody>
          <a:bodyPr/>
          <a:lstStyle/>
          <a:p>
            <a:pPr>
              <a:defRPr/>
            </a:pPr>
            <a:fld id="{39554301-A624-5A40-9506-107866409578}" type="datetime6">
              <a:rPr lang="ru-RU" smtClean="0"/>
              <a:t>Август 19</a:t>
            </a:fld>
            <a:endParaRPr lang="ru-RU"/>
          </a:p>
        </p:txBody>
      </p:sp>
      <p:sp>
        <p:nvSpPr>
          <p:cNvPr id="5" name="Footer Placeholder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Slide Number Placeholder 5"/>
          <p:cNvSpPr>
            <a:spLocks noGrp="1"/>
          </p:cNvSpPr>
          <p:nvPr>
            <p:ph type="sldNum" sz="quarter" idx="12"/>
          </p:nvPr>
        </p:nvSpPr>
        <p:spPr/>
        <p:txBody>
          <a:bodyPr/>
          <a:lstStyle/>
          <a:p>
            <a:pPr>
              <a:defRPr/>
            </a:pPr>
            <a:fld id="{A8B6BB2B-45B9-C64B-92B3-489F0ADD87F4}"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 загол.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4" name="Date Placeholder 3"/>
          <p:cNvSpPr>
            <a:spLocks noGrp="1"/>
          </p:cNvSpPr>
          <p:nvPr>
            <p:ph type="dt" sz="half" idx="10"/>
          </p:nvPr>
        </p:nvSpPr>
        <p:spPr/>
        <p:txBody>
          <a:bodyPr/>
          <a:lstStyle/>
          <a:p>
            <a:pPr>
              <a:defRPr/>
            </a:pPr>
            <a:fld id="{F9DB2EF2-944C-D748-9E64-7699ACB7F9D0}" type="datetime6">
              <a:rPr lang="ru-RU" smtClean="0"/>
              <a:t>Август 19</a:t>
            </a:fld>
            <a:endParaRPr lang="ru-RU"/>
          </a:p>
        </p:txBody>
      </p:sp>
      <p:sp>
        <p:nvSpPr>
          <p:cNvPr id="5" name="Footer Placeholder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Slide Number Placeholder 5"/>
          <p:cNvSpPr>
            <a:spLocks noGrp="1"/>
          </p:cNvSpPr>
          <p:nvPr>
            <p:ph type="sldNum" sz="quarter" idx="12"/>
          </p:nvPr>
        </p:nvSpPr>
        <p:spPr/>
        <p:txBody>
          <a:bodyPr/>
          <a:lstStyle/>
          <a:p>
            <a:pPr>
              <a:defRPr/>
            </a:pPr>
            <a:fld id="{E9925AD1-9B14-0D4B-9E86-434DE41A9BAC}"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Образец заголовка</a:t>
            </a:r>
            <a:endParaRPr lang="en-US"/>
          </a:p>
        </p:txBody>
      </p:sp>
      <p:sp>
        <p:nvSpPr>
          <p:cNvPr id="3" name="Content Placeholder 2"/>
          <p:cNvSpPr>
            <a:spLocks noGrp="1"/>
          </p:cNvSpPr>
          <p:nvPr>
            <p:ph idx="1"/>
          </p:nvPr>
        </p:nvSpPr>
        <p:spPr/>
        <p:txBody>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a:p>
        </p:txBody>
      </p:sp>
      <p:sp>
        <p:nvSpPr>
          <p:cNvPr id="4" name="Date Placeholder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Footer Placeholder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Slide Number Placeholder 5"/>
          <p:cNvSpPr>
            <a:spLocks noGrp="1"/>
          </p:cNvSpPr>
          <p:nvPr>
            <p:ph type="sldNum" sz="quarter" idx="12"/>
          </p:nvPr>
        </p:nvSpPr>
        <p:spPr/>
        <p:txBody>
          <a:bodyPr/>
          <a:lstStyle/>
          <a:p>
            <a:pPr>
              <a:defRPr/>
            </a:pPr>
            <a:fld id="{35467461-D918-BE49-884C-2A7595C42F15}"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99303FCE-6E68-8E41-A240-D5E652343A23}" type="datetime6">
              <a:rPr lang="ru-RU" smtClean="0"/>
              <a:t>Август 19</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Slide Number Placeholder 5"/>
          <p:cNvSpPr>
            <a:spLocks noGrp="1"/>
          </p:cNvSpPr>
          <p:nvPr>
            <p:ph type="sldNum" sz="quarter" idx="12"/>
          </p:nvPr>
        </p:nvSpPr>
        <p:spPr/>
        <p:txBody>
          <a:bodyPr/>
          <a:lstStyle/>
          <a:p>
            <a:pPr>
              <a:defRPr/>
            </a:pPr>
            <a:fld id="{CC520F6E-EE48-E845-86F0-5177E5318B38}" type="slidenum">
              <a:rPr lang="ru-RU" smtClean="0"/>
              <a:pPr>
                <a:defRPr/>
              </a:pPr>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5" name="Date Placeholder 4"/>
          <p:cNvSpPr>
            <a:spLocks noGrp="1"/>
          </p:cNvSpPr>
          <p:nvPr>
            <p:ph type="dt" sz="half" idx="10"/>
          </p:nvPr>
        </p:nvSpPr>
        <p:spPr/>
        <p:txBody>
          <a:bodyPr/>
          <a:lstStyle/>
          <a:p>
            <a:pPr>
              <a:defRPr/>
            </a:pPr>
            <a:fld id="{EEA6DF47-1F9C-964F-90A7-69875E50089E}" type="datetime6">
              <a:rPr lang="ru-RU" smtClean="0"/>
              <a:t>Август 19</a:t>
            </a:fld>
            <a:endParaRPr lang="ru-RU"/>
          </a:p>
        </p:txBody>
      </p:sp>
      <p:sp>
        <p:nvSpPr>
          <p:cNvPr id="6" name="Footer Placeholder 5"/>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7" name="Slide Number Placeholder 6"/>
          <p:cNvSpPr>
            <a:spLocks noGrp="1"/>
          </p:cNvSpPr>
          <p:nvPr>
            <p:ph type="sldNum" sz="quarter" idx="12"/>
          </p:nvPr>
        </p:nvSpPr>
        <p:spPr/>
        <p:txBody>
          <a:bodyPr/>
          <a:lstStyle/>
          <a:p>
            <a:pPr>
              <a:defRPr/>
            </a:pPr>
            <a:fld id="{C0464B9F-1DE0-BB4B-A450-D234AA095A9D}"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7" name="Date Placeholder 6"/>
          <p:cNvSpPr>
            <a:spLocks noGrp="1"/>
          </p:cNvSpPr>
          <p:nvPr>
            <p:ph type="dt" sz="half" idx="10"/>
          </p:nvPr>
        </p:nvSpPr>
        <p:spPr/>
        <p:txBody>
          <a:bodyPr/>
          <a:lstStyle/>
          <a:p>
            <a:pPr>
              <a:defRPr/>
            </a:pPr>
            <a:fld id="{9565D045-C6A3-F64D-A93D-9D81ECFBD94D}" type="datetime6">
              <a:rPr lang="ru-RU" smtClean="0"/>
              <a:t>Август 19</a:t>
            </a:fld>
            <a:endParaRPr lang="ru-RU"/>
          </a:p>
        </p:txBody>
      </p:sp>
      <p:sp>
        <p:nvSpPr>
          <p:cNvPr id="8" name="Footer Placeholder 7"/>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9" name="Slide Number Placeholder 8"/>
          <p:cNvSpPr>
            <a:spLocks noGrp="1"/>
          </p:cNvSpPr>
          <p:nvPr>
            <p:ph type="sldNum" sz="quarter" idx="12"/>
          </p:nvPr>
        </p:nvSpPr>
        <p:spPr/>
        <p:txBody>
          <a:bodyPr/>
          <a:lstStyle/>
          <a:p>
            <a:pPr>
              <a:defRPr/>
            </a:pPr>
            <a:fld id="{6F85F9E2-F9EB-B14D-9D1F-6B4FD9F9F391}"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Образец заголовка</a:t>
            </a:r>
            <a:endParaRPr lang="en-US"/>
          </a:p>
        </p:txBody>
      </p:sp>
      <p:sp>
        <p:nvSpPr>
          <p:cNvPr id="3" name="Date Placeholder 2"/>
          <p:cNvSpPr>
            <a:spLocks noGrp="1"/>
          </p:cNvSpPr>
          <p:nvPr>
            <p:ph type="dt" sz="half" idx="10"/>
          </p:nvPr>
        </p:nvSpPr>
        <p:spPr/>
        <p:txBody>
          <a:bodyPr/>
          <a:lstStyle/>
          <a:p>
            <a:pPr>
              <a:defRPr/>
            </a:pPr>
            <a:fld id="{C52ED7BF-4D0D-DB4F-A4D8-BEDBDBF546AA}" type="datetime6">
              <a:rPr lang="ru-RU" smtClean="0"/>
              <a:t>Август 19</a:t>
            </a:fld>
            <a:endParaRPr lang="ru-RU"/>
          </a:p>
        </p:txBody>
      </p:sp>
      <p:sp>
        <p:nvSpPr>
          <p:cNvPr id="4" name="Footer Placeholder 3"/>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5" name="Slide Number Placeholder 4"/>
          <p:cNvSpPr>
            <a:spLocks noGrp="1"/>
          </p:cNvSpPr>
          <p:nvPr>
            <p:ph type="sldNum" sz="quarter" idx="12"/>
          </p:nvPr>
        </p:nvSpPr>
        <p:spPr/>
        <p:txBody>
          <a:bodyPr/>
          <a:lstStyle/>
          <a:p>
            <a:pPr>
              <a:defRPr/>
            </a:pPr>
            <a:fld id="{E586080D-1198-CE4C-BF0F-C48D23B436BB}"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a:defRPr/>
            </a:pPr>
            <a:fld id="{9BEAC216-C102-8D4A-845A-5507544661E9}" type="datetime6">
              <a:rPr lang="ru-RU" smtClean="0"/>
              <a:t>Август 19</a:t>
            </a:fld>
            <a:endParaRPr lang="ru-RU"/>
          </a:p>
        </p:txBody>
      </p:sp>
      <p:sp>
        <p:nvSpPr>
          <p:cNvPr id="3" name="Footer Placeholder 2"/>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4" name="Slide Number Placeholder 3"/>
          <p:cNvSpPr>
            <a:spLocks noGrp="1"/>
          </p:cNvSpPr>
          <p:nvPr>
            <p:ph type="sldNum" sz="quarter" idx="12"/>
          </p:nvPr>
        </p:nvSpPr>
        <p:spPr/>
        <p:txBody>
          <a:bodyPr/>
          <a:lstStyle/>
          <a:p>
            <a:pPr>
              <a:defRPr/>
            </a:pPr>
            <a:fld id="{4C6D50D4-85DD-C14C-BC1D-6356C46F0655}"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5" name="Date Placeholder 4"/>
          <p:cNvSpPr>
            <a:spLocks noGrp="1"/>
          </p:cNvSpPr>
          <p:nvPr>
            <p:ph type="dt" sz="half" idx="10"/>
          </p:nvPr>
        </p:nvSpPr>
        <p:spPr/>
        <p:txBody>
          <a:bodyPr/>
          <a:lstStyle/>
          <a:p>
            <a:pPr>
              <a:defRPr/>
            </a:pPr>
            <a:fld id="{AAB60D50-1EEB-7645-B5D2-312B05E8FA95}" type="datetime6">
              <a:rPr lang="ru-RU" smtClean="0"/>
              <a:t>Август 19</a:t>
            </a:fld>
            <a:endParaRPr lang="ru-RU"/>
          </a:p>
        </p:txBody>
      </p:sp>
      <p:sp>
        <p:nvSpPr>
          <p:cNvPr id="6" name="Footer Placeholder 5"/>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7" name="Slide Number Placeholder 6"/>
          <p:cNvSpPr>
            <a:spLocks noGrp="1"/>
          </p:cNvSpPr>
          <p:nvPr>
            <p:ph type="sldNum" sz="quarter" idx="12"/>
          </p:nvPr>
        </p:nvSpPr>
        <p:spPr/>
        <p:txBody>
          <a:bodyPr/>
          <a:lstStyle/>
          <a:p>
            <a:pPr>
              <a:defRPr/>
            </a:pPr>
            <a:fld id="{38EE5EC1-E596-8247-A40D-B208068A303D}" type="slidenum">
              <a:rPr lang="ru-RU" smtClean="0"/>
              <a:pPr>
                <a:defRPr/>
              </a:pPr>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Чтобы добавить рисунок, перетащите его на заполнитель или щелкните значок</a:t>
            </a:r>
            <a:endParaRPr lang="en-US" dirty="0"/>
          </a:p>
        </p:txBody>
      </p:sp>
      <p:sp>
        <p:nvSpPr>
          <p:cNvPr id="5" name="Date Placeholder 4"/>
          <p:cNvSpPr>
            <a:spLocks noGrp="1"/>
          </p:cNvSpPr>
          <p:nvPr>
            <p:ph type="dt" sz="half" idx="10"/>
          </p:nvPr>
        </p:nvSpPr>
        <p:spPr/>
        <p:txBody>
          <a:bodyPr/>
          <a:lstStyle/>
          <a:p>
            <a:pPr>
              <a:defRPr/>
            </a:pPr>
            <a:fld id="{63C59E05-214F-6A4C-BDC2-160B02E59957}" type="datetime6">
              <a:rPr lang="ru-RU" smtClean="0"/>
              <a:t>Август 19</a:t>
            </a:fld>
            <a:endParaRPr lang="ru-RU"/>
          </a:p>
        </p:txBody>
      </p:sp>
      <p:sp>
        <p:nvSpPr>
          <p:cNvPr id="7" name="Slide Number Placeholder 6"/>
          <p:cNvSpPr>
            <a:spLocks noGrp="1"/>
          </p:cNvSpPr>
          <p:nvPr>
            <p:ph type="sldNum" sz="quarter" idx="12"/>
          </p:nvPr>
        </p:nvSpPr>
        <p:spPr/>
        <p:txBody>
          <a:bodyPr/>
          <a:lstStyle/>
          <a:p>
            <a:pPr>
              <a:defRPr/>
            </a:pPr>
            <a:fld id="{F40ADC8C-BEED-8840-A577-CF242648F6BB}" type="slidenum">
              <a:rPr lang="ru-RU" smtClean="0"/>
              <a:pPr>
                <a:defRPr/>
              </a:pPr>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D92248D4-39E0-344B-B647-59DE8B6FE0FA}" type="datetime6">
              <a:rPr lang="ru-RU" smtClean="0"/>
              <a:t>Август 19</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r>
              <a:rPr lang="ru-RU" smtClean="0"/>
              <a:t>Семинар тьторов МО Павловский район </a:t>
            </a:r>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890E69A4-7D5C-F649-A567-E4F1221995D0}" type="slidenum">
              <a:rPr lang="ru-RU" smtClean="0"/>
              <a:pPr>
                <a:defRPr/>
              </a:pPr>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9B02D272-14C6-2941-88B6-D1D134382F3A}"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dirty="0" smtClean="0"/>
              <a:t>Семинар </a:t>
            </a:r>
            <a:r>
              <a:rPr lang="ru-RU" dirty="0" err="1" smtClean="0"/>
              <a:t>тьторов</a:t>
            </a:r>
            <a:r>
              <a:rPr lang="ru-RU" dirty="0" smtClean="0"/>
              <a:t> МО Павловский район </a:t>
            </a:r>
            <a:endParaRPr lang="ru-RU" dirty="0"/>
          </a:p>
        </p:txBody>
      </p:sp>
      <p:sp>
        <p:nvSpPr>
          <p:cNvPr id="6" name="Номер слайда 5"/>
          <p:cNvSpPr>
            <a:spLocks noGrp="1"/>
          </p:cNvSpPr>
          <p:nvPr>
            <p:ph type="sldNum" sz="quarter" idx="12"/>
          </p:nvPr>
        </p:nvSpPr>
        <p:spPr/>
        <p:txBody>
          <a:bodyPr/>
          <a:lstStyle/>
          <a:p>
            <a:pPr>
              <a:defRPr/>
            </a:pPr>
            <a:fld id="{C11B3241-C2CF-EC46-913B-3C5F546D6B1D}" type="slidenum">
              <a:rPr lang="ru-RU" smtClean="0"/>
              <a:pPr>
                <a:defRPr/>
              </a:pPr>
              <a:t>1</a:t>
            </a:fld>
            <a:endParaRPr lang="ru-RU"/>
          </a:p>
        </p:txBody>
      </p:sp>
      <p:sp>
        <p:nvSpPr>
          <p:cNvPr id="3" name="Подзаголовок 2"/>
          <p:cNvSpPr>
            <a:spLocks noGrp="1"/>
          </p:cNvSpPr>
          <p:nvPr>
            <p:ph type="subTitle" idx="1"/>
          </p:nvPr>
        </p:nvSpPr>
        <p:spPr/>
        <p:txBody>
          <a:bodyPr>
            <a:normAutofit fontScale="62500" lnSpcReduction="20000"/>
          </a:bodyPr>
          <a:lstStyle/>
          <a:p>
            <a:r>
              <a:rPr lang="ru-RU" dirty="0" smtClean="0"/>
              <a:t>Чуприна Э.А. Учитель обществознания , </a:t>
            </a:r>
            <a:r>
              <a:rPr lang="ru-RU" dirty="0" err="1" smtClean="0"/>
              <a:t>тьютор</a:t>
            </a:r>
            <a:r>
              <a:rPr lang="ru-RU" dirty="0" smtClean="0"/>
              <a:t> по подготовке ОГЭ</a:t>
            </a:r>
          </a:p>
        </p:txBody>
      </p:sp>
      <p:sp>
        <p:nvSpPr>
          <p:cNvPr id="2" name="Название 1"/>
          <p:cNvSpPr>
            <a:spLocks noGrp="1"/>
          </p:cNvSpPr>
          <p:nvPr>
            <p:ph type="ctrTitle"/>
          </p:nvPr>
        </p:nvSpPr>
        <p:spPr>
          <a:xfrm>
            <a:off x="604705" y="2133601"/>
            <a:ext cx="6845962" cy="2312634"/>
          </a:xfrm>
        </p:spPr>
        <p:txBody>
          <a:bodyPr/>
          <a:lstStyle/>
          <a:p>
            <a:r>
              <a:rPr lang="ru-RU" sz="2800" dirty="0" smtClean="0"/>
              <a:t>Основные </a:t>
            </a:r>
            <a:r>
              <a:rPr lang="ru-RU" sz="2800" dirty="0" smtClean="0"/>
              <a:t>аспекты работы со слабоуспевающими учащимися: принципы, подходы</a:t>
            </a:r>
            <a:endParaRPr lang="ru-RU" sz="2800" dirty="0"/>
          </a:p>
        </p:txBody>
      </p:sp>
    </p:spTree>
    <p:extLst>
      <p:ext uri="{BB962C8B-B14F-4D97-AF65-F5344CB8AC3E}">
        <p14:creationId xmlns:p14="http://schemas.microsoft.com/office/powerpoint/2010/main" val="1282352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Анализ протоколов </a:t>
            </a:r>
            <a:endParaRPr lang="ru-RU" dirty="0"/>
          </a:p>
        </p:txBody>
      </p:sp>
      <p:sp>
        <p:nvSpPr>
          <p:cNvPr id="3" name="Содержимое 2"/>
          <p:cNvSpPr>
            <a:spLocks noGrp="1"/>
          </p:cNvSpPr>
          <p:nvPr>
            <p:ph idx="1"/>
          </p:nvPr>
        </p:nvSpPr>
        <p:spPr>
          <a:xfrm>
            <a:off x="488425" y="2133600"/>
            <a:ext cx="8369826" cy="3992563"/>
          </a:xfrm>
        </p:spPr>
        <p:txBody>
          <a:bodyPr>
            <a:normAutofit/>
          </a:bodyPr>
          <a:lstStyle/>
          <a:p>
            <a:r>
              <a:rPr lang="ru-RU" u="sng" dirty="0" smtClean="0">
                <a:latin typeface="Times New Roman"/>
                <a:cs typeface="Times New Roman"/>
              </a:rPr>
              <a:t>Разные группы</a:t>
            </a:r>
            <a:endParaRPr lang="ru-RU" u="sng" dirty="0">
              <a:latin typeface="Times New Roman"/>
              <a:cs typeface="Times New Roman"/>
            </a:endParaRPr>
          </a:p>
          <a:p>
            <a:pPr lvl="0"/>
            <a:r>
              <a:rPr lang="ru-RU" dirty="0">
                <a:latin typeface="Times New Roman"/>
                <a:cs typeface="Times New Roman"/>
              </a:rPr>
              <a:t>доминирующее занятие ученика (какой процент времени он учился?);</a:t>
            </a:r>
          </a:p>
          <a:p>
            <a:pPr lvl="0"/>
            <a:r>
              <a:rPr lang="ru-RU" dirty="0">
                <a:latin typeface="Times New Roman"/>
                <a:cs typeface="Times New Roman"/>
              </a:rPr>
              <a:t>какая деятельность учителя вызвала «отклик» ученика (оторвался от гаджета и прислушался к учителю?);</a:t>
            </a:r>
          </a:p>
          <a:p>
            <a:pPr lvl="0"/>
            <a:r>
              <a:rPr lang="ru-RU" dirty="0">
                <a:latin typeface="Times New Roman"/>
                <a:cs typeface="Times New Roman"/>
              </a:rPr>
              <a:t>что можно изменить на уроке, чтобы увеличить его «время вовлеченности» в учебную деятельность;</a:t>
            </a:r>
          </a:p>
          <a:p>
            <a:pPr lvl="0"/>
            <a:r>
              <a:rPr lang="ru-RU" dirty="0">
                <a:latin typeface="Times New Roman"/>
                <a:cs typeface="Times New Roman"/>
              </a:rPr>
              <a:t>что для этого нужно сделать;</a:t>
            </a:r>
          </a:p>
          <a:p>
            <a:pPr lvl="0"/>
            <a:r>
              <a:rPr lang="ru-RU" dirty="0">
                <a:latin typeface="Times New Roman"/>
                <a:cs typeface="Times New Roman"/>
              </a:rPr>
              <a:t>когда мы еще раз повторим наблюдение?</a:t>
            </a:r>
          </a:p>
          <a:p>
            <a:endParaRPr lang="ru-RU" dirty="0"/>
          </a:p>
        </p:txBody>
      </p:sp>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10</a:t>
            </a:fld>
            <a:endParaRPr lang="en-US"/>
          </a:p>
        </p:txBody>
      </p:sp>
    </p:spTree>
    <p:extLst>
      <p:ext uri="{BB962C8B-B14F-4D97-AF65-F5344CB8AC3E}">
        <p14:creationId xmlns:p14="http://schemas.microsoft.com/office/powerpoint/2010/main" val="33013373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1" end="1"/>
                                            </p:txEl>
                                          </p:spTgt>
                                        </p:tgtEl>
                                      </p:cBhvr>
                                    </p:animEffect>
                                  </p:childTnLst>
                                </p:cTn>
                              </p:par>
                              <p:par>
                                <p:cTn id="12" presetID="41" presetClass="entr" presetSubtype="0" fill="hold" nodeType="withEffect">
                                  <p:stCondLst>
                                    <p:cond delay="0"/>
                                  </p:stCondLst>
                                  <p:iterate type="lt">
                                    <p:tmPct val="10000"/>
                                  </p:iterate>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2" end="2"/>
                                            </p:txEl>
                                          </p:spTgt>
                                        </p:tgtEl>
                                      </p:cBhvr>
                                    </p:animEffect>
                                  </p:childTnLst>
                                </p:cTn>
                              </p:par>
                              <p:par>
                                <p:cTn id="19" presetID="41" presetClass="entr" presetSubtype="0" fill="hold" nodeType="withEffect">
                                  <p:stCondLst>
                                    <p:cond delay="0"/>
                                  </p:stCondLst>
                                  <p:iterate type="lt">
                                    <p:tmPct val="10000"/>
                                  </p:iterate>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3"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
                                            <p:txEl>
                                              <p:pRg st="3" end="3"/>
                                            </p:txEl>
                                          </p:spTgt>
                                        </p:tgtEl>
                                      </p:cBhvr>
                                    </p:animEffect>
                                  </p:childTnLst>
                                </p:cTn>
                              </p:par>
                              <p:par>
                                <p:cTn id="26" presetID="41" presetClass="entr" presetSubtype="0" fill="hold" nodeType="withEffect">
                                  <p:stCondLst>
                                    <p:cond delay="0"/>
                                  </p:stCondLst>
                                  <p:iterate type="lt">
                                    <p:tmPct val="10000"/>
                                  </p:iterate>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0"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
                                            <p:txEl>
                                              <p:pRg st="4" end="4"/>
                                            </p:txEl>
                                          </p:spTgt>
                                        </p:tgtEl>
                                      </p:cBhvr>
                                    </p:animEffect>
                                  </p:childTnLst>
                                </p:cTn>
                              </p:par>
                              <p:par>
                                <p:cTn id="33" presetID="41" presetClass="entr" presetSubtype="0" fill="hold" nodeType="withEffect">
                                  <p:stCondLst>
                                    <p:cond delay="0"/>
                                  </p:stCondLst>
                                  <p:iterate type="lt">
                                    <p:tmPct val="10000"/>
                                  </p:iterate>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37"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Индивидуальная помощь</a:t>
            </a:r>
            <a:endParaRPr lang="ru-RU" dirty="0"/>
          </a:p>
        </p:txBody>
      </p:sp>
      <p:pic>
        <p:nvPicPr>
          <p:cNvPr id="7" name="Содержимое 6" descr="Снимок экрана 2018-01-25 в 0.51.05.png"/>
          <p:cNvPicPr>
            <a:picLocks noGrp="1" noChangeAspect="1"/>
          </p:cNvPicPr>
          <p:nvPr>
            <p:ph idx="1"/>
          </p:nvPr>
        </p:nvPicPr>
        <p:blipFill>
          <a:blip r:embed="rId2">
            <a:extLst>
              <a:ext uri="{28A0092B-C50C-407E-A947-70E740481C1C}">
                <a14:useLocalDpi xmlns:a14="http://schemas.microsoft.com/office/drawing/2010/main" val="0"/>
              </a:ext>
            </a:extLst>
          </a:blip>
          <a:srcRect t="10336" b="10336"/>
          <a:stretch>
            <a:fillRect/>
          </a:stretch>
        </p:blipFill>
        <p:spPr>
          <a:xfrm>
            <a:off x="599373" y="1812154"/>
            <a:ext cx="8258877" cy="4314010"/>
          </a:xfrm>
        </p:spPr>
      </p:pic>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11</a:t>
            </a:fld>
            <a:endParaRPr lang="en-US"/>
          </a:p>
        </p:txBody>
      </p:sp>
    </p:spTree>
    <p:extLst>
      <p:ext uri="{BB962C8B-B14F-4D97-AF65-F5344CB8AC3E}">
        <p14:creationId xmlns:p14="http://schemas.microsoft.com/office/powerpoint/2010/main" val="25570041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Индивидуальная помощь</a:t>
            </a:r>
            <a:endParaRPr lang="ru-RU" dirty="0"/>
          </a:p>
        </p:txBody>
      </p:sp>
      <p:sp>
        <p:nvSpPr>
          <p:cNvPr id="3" name="Содержимое 2"/>
          <p:cNvSpPr>
            <a:spLocks noGrp="1"/>
          </p:cNvSpPr>
          <p:nvPr>
            <p:ph idx="1"/>
          </p:nvPr>
        </p:nvSpPr>
        <p:spPr>
          <a:xfrm>
            <a:off x="199699" y="1954842"/>
            <a:ext cx="8658552" cy="4623130"/>
          </a:xfrm>
        </p:spPr>
        <p:txBody>
          <a:bodyPr>
            <a:normAutofit fontScale="85000" lnSpcReduction="20000"/>
          </a:bodyPr>
          <a:lstStyle/>
          <a:p>
            <a:r>
              <a:rPr lang="ru-RU" dirty="0">
                <a:latin typeface="Times New Roman"/>
                <a:cs typeface="Times New Roman"/>
              </a:rPr>
              <a:t>Какой может быть помощь педагога ученику на уроке?</a:t>
            </a:r>
          </a:p>
          <a:p>
            <a:r>
              <a:rPr lang="ru-RU" dirty="0">
                <a:latin typeface="Times New Roman"/>
                <a:cs typeface="Times New Roman"/>
              </a:rPr>
              <a:t>• Она может быть по запросу ученика или по инициативе учителя.</a:t>
            </a:r>
          </a:p>
          <a:p>
            <a:r>
              <a:rPr lang="ru-RU" dirty="0">
                <a:latin typeface="Times New Roman"/>
                <a:cs typeface="Times New Roman"/>
              </a:rPr>
              <a:t>• Иметь краткую или развернутую форму.</a:t>
            </a:r>
          </a:p>
          <a:p>
            <a:r>
              <a:rPr lang="ru-RU" dirty="0">
                <a:latin typeface="Times New Roman"/>
                <a:cs typeface="Times New Roman"/>
              </a:rPr>
              <a:t>• Быть конкретной, словесной или даже невербальной. Например, педагог может находиться неподалеку от ученика, который выполняет задание, таким образом показывая готовность помочь.</a:t>
            </a:r>
          </a:p>
          <a:p>
            <a:r>
              <a:rPr lang="ru-RU" dirty="0">
                <a:latin typeface="Times New Roman"/>
                <a:cs typeface="Times New Roman"/>
              </a:rPr>
              <a:t>• Иметь индивидуальный (одному ученику) или групповой (нескольким детям) характер</a:t>
            </a:r>
            <a:r>
              <a:rPr lang="ru-RU" dirty="0" smtClean="0">
                <a:latin typeface="Times New Roman"/>
                <a:cs typeface="Times New Roman"/>
              </a:rPr>
              <a:t>.</a:t>
            </a:r>
          </a:p>
          <a:p>
            <a:pPr algn="just"/>
            <a:r>
              <a:rPr lang="ru-RU" dirty="0">
                <a:latin typeface="Times New Roman"/>
                <a:cs typeface="Times New Roman"/>
              </a:rPr>
              <a:t>• Нужно помнить во время проведения урока, что более сильные и средние ученики чаще привлекают внимание учителя(например, во время выполнения упражнения в классе). Но если более слабые дети не просят помощи, это не значит, что она им не нужна. Возможно, они отчаялись привлекать к себе внимание еще на более ранних этапах обучения.</a:t>
            </a:r>
          </a:p>
          <a:p>
            <a:pPr algn="just"/>
            <a:r>
              <a:rPr lang="ru-RU" dirty="0">
                <a:latin typeface="Times New Roman"/>
                <a:cs typeface="Times New Roman"/>
              </a:rPr>
              <a:t>• Помощь должна быть конкретной, связанной с текущим заданием. Вмешательство учителя должно помочь ребенку улучшить/понять ту задачу, которую он выполняет. Но в то же время педагогу не нужно быть навязчивым.</a:t>
            </a:r>
          </a:p>
          <a:p>
            <a:endParaRPr lang="ru-RU" dirty="0">
              <a:latin typeface="Times New Roman"/>
              <a:cs typeface="Times New Roman"/>
            </a:endParaRPr>
          </a:p>
          <a:p>
            <a:endParaRPr lang="ru-RU" dirty="0"/>
          </a:p>
        </p:txBody>
      </p:sp>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12</a:t>
            </a:fld>
            <a:endParaRPr lang="en-US"/>
          </a:p>
        </p:txBody>
      </p:sp>
    </p:spTree>
    <p:extLst>
      <p:ext uri="{BB962C8B-B14F-4D97-AF65-F5344CB8AC3E}">
        <p14:creationId xmlns:p14="http://schemas.microsoft.com/office/powerpoint/2010/main" val="32380371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Работают все </a:t>
            </a:r>
            <a:endParaRPr lang="ru-RU" dirty="0"/>
          </a:p>
        </p:txBody>
      </p:sp>
      <p:pic>
        <p:nvPicPr>
          <p:cNvPr id="7" name="Содержимое 6" descr="Снимок экрана 2018-01-25 в 0.58.35.png"/>
          <p:cNvPicPr>
            <a:picLocks noGrp="1" noChangeAspect="1"/>
          </p:cNvPicPr>
          <p:nvPr>
            <p:ph idx="1"/>
          </p:nvPr>
        </p:nvPicPr>
        <p:blipFill>
          <a:blip r:embed="rId2">
            <a:extLst>
              <a:ext uri="{28A0092B-C50C-407E-A947-70E740481C1C}">
                <a14:useLocalDpi xmlns:a14="http://schemas.microsoft.com/office/drawing/2010/main" val="0"/>
              </a:ext>
            </a:extLst>
          </a:blip>
          <a:srcRect l="1064" r="1064"/>
          <a:stretch>
            <a:fillRect/>
          </a:stretch>
        </p:blipFill>
        <p:spPr>
          <a:xfrm>
            <a:off x="284163" y="1830322"/>
            <a:ext cx="8373044" cy="4723909"/>
          </a:xfrm>
        </p:spPr>
      </p:pic>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13</a:t>
            </a:fld>
            <a:endParaRPr lang="en-US"/>
          </a:p>
        </p:txBody>
      </p:sp>
    </p:spTree>
    <p:extLst>
      <p:ext uri="{BB962C8B-B14F-4D97-AF65-F5344CB8AC3E}">
        <p14:creationId xmlns:p14="http://schemas.microsoft.com/office/powerpoint/2010/main" val="9888034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Работают все </a:t>
            </a:r>
            <a:endParaRPr lang="ru-RU" dirty="0"/>
          </a:p>
        </p:txBody>
      </p:sp>
      <p:sp>
        <p:nvSpPr>
          <p:cNvPr id="3" name="Содержимое 2"/>
          <p:cNvSpPr>
            <a:spLocks noGrp="1"/>
          </p:cNvSpPr>
          <p:nvPr>
            <p:ph idx="1"/>
          </p:nvPr>
        </p:nvSpPr>
        <p:spPr>
          <a:xfrm>
            <a:off x="428123" y="2133600"/>
            <a:ext cx="8430127" cy="3992563"/>
          </a:xfrm>
        </p:spPr>
        <p:txBody>
          <a:bodyPr>
            <a:normAutofit fontScale="92500"/>
          </a:bodyPr>
          <a:lstStyle/>
          <a:p>
            <a:pPr algn="just"/>
            <a:r>
              <a:rPr lang="ru-RU" dirty="0">
                <a:latin typeface="Times New Roman"/>
                <a:cs typeface="Times New Roman"/>
              </a:rPr>
              <a:t>«Минимальный уровень». Это значит, что когда учитель задает домашнее задание, в нем всегда есть очень легкая часть, которая по силам всем ученикам. Ученику нужно проявить лишь немного стараний, чтобы справиться с заданием, но это легкое задание обязательно для всех. Учитель предупреждает детей: если задание окажется слишком трудным, нужно только искренне попытаться сделать это.</a:t>
            </a:r>
          </a:p>
          <a:p>
            <a:pPr algn="just"/>
            <a:r>
              <a:rPr lang="ru-RU" dirty="0">
                <a:latin typeface="Times New Roman"/>
                <a:cs typeface="Times New Roman"/>
              </a:rPr>
              <a:t>Способствовать вовлеченности слабых в работу урока могут и другие различные методы опроса (например, холодный </a:t>
            </a:r>
            <a:r>
              <a:rPr lang="ru-RU" dirty="0" err="1">
                <a:latin typeface="Times New Roman"/>
                <a:cs typeface="Times New Roman"/>
              </a:rPr>
              <a:t>обзвон</a:t>
            </a:r>
            <a:r>
              <a:rPr lang="ru-RU" dirty="0">
                <a:latin typeface="Times New Roman"/>
                <a:cs typeface="Times New Roman"/>
              </a:rPr>
              <a:t> или ответ хором — это тоже подсказки, как сделать опрос подходящим для учеников разного уровня).</a:t>
            </a:r>
          </a:p>
          <a:p>
            <a:endParaRPr lang="ru-RU" dirty="0">
              <a:latin typeface="Times New Roman"/>
              <a:cs typeface="Times New Roman"/>
            </a:endParaRPr>
          </a:p>
        </p:txBody>
      </p:sp>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14</a:t>
            </a:fld>
            <a:endParaRPr lang="en-US"/>
          </a:p>
        </p:txBody>
      </p:sp>
    </p:spTree>
    <p:extLst>
      <p:ext uri="{BB962C8B-B14F-4D97-AF65-F5344CB8AC3E}">
        <p14:creationId xmlns:p14="http://schemas.microsoft.com/office/powerpoint/2010/main" val="214653357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Активность учеников </a:t>
            </a:r>
            <a:endParaRPr lang="ru-RU" dirty="0"/>
          </a:p>
        </p:txBody>
      </p:sp>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15</a:t>
            </a:fld>
            <a:endParaRPr lang="en-US"/>
          </a:p>
        </p:txBody>
      </p:sp>
      <p:pic>
        <p:nvPicPr>
          <p:cNvPr id="9" name="Содержимое 8" descr="Снимок экрана 2018-01-25 в 1.02.35.png"/>
          <p:cNvPicPr>
            <a:picLocks noGrp="1" noChangeAspect="1"/>
          </p:cNvPicPr>
          <p:nvPr>
            <p:ph idx="1"/>
          </p:nvPr>
        </p:nvPicPr>
        <p:blipFill>
          <a:blip r:embed="rId2">
            <a:extLst>
              <a:ext uri="{28A0092B-C50C-407E-A947-70E740481C1C}">
                <a14:useLocalDpi xmlns:a14="http://schemas.microsoft.com/office/drawing/2010/main" val="0"/>
              </a:ext>
            </a:extLst>
          </a:blip>
          <a:srcRect l="1682" r="1682"/>
          <a:stretch>
            <a:fillRect/>
          </a:stretch>
        </p:blipFill>
        <p:spPr>
          <a:xfrm>
            <a:off x="199699" y="1598222"/>
            <a:ext cx="8658552" cy="4527941"/>
          </a:xfrm>
        </p:spPr>
      </p:pic>
    </p:spTree>
    <p:extLst>
      <p:ext uri="{BB962C8B-B14F-4D97-AF65-F5344CB8AC3E}">
        <p14:creationId xmlns:p14="http://schemas.microsoft.com/office/powerpoint/2010/main" val="36336000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Активность учеников </a:t>
            </a:r>
            <a:endParaRPr lang="ru-RU" dirty="0"/>
          </a:p>
        </p:txBody>
      </p:sp>
      <p:sp>
        <p:nvSpPr>
          <p:cNvPr id="3" name="Содержимое 2"/>
          <p:cNvSpPr>
            <a:spLocks noGrp="1"/>
          </p:cNvSpPr>
          <p:nvPr>
            <p:ph idx="1"/>
          </p:nvPr>
        </p:nvSpPr>
        <p:spPr>
          <a:xfrm>
            <a:off x="284163" y="2133600"/>
            <a:ext cx="8574087" cy="4303432"/>
          </a:xfrm>
        </p:spPr>
        <p:txBody>
          <a:bodyPr>
            <a:normAutofit fontScale="92500" lnSpcReduction="10000"/>
          </a:bodyPr>
          <a:lstStyle/>
          <a:p>
            <a:r>
              <a:rPr lang="ru-RU" dirty="0" smtClean="0">
                <a:latin typeface="Times New Roman"/>
                <a:cs typeface="Times New Roman"/>
              </a:rPr>
              <a:t>Этап : опрос </a:t>
            </a:r>
            <a:r>
              <a:rPr lang="ru-RU" dirty="0">
                <a:latin typeface="Times New Roman"/>
                <a:cs typeface="Times New Roman"/>
              </a:rPr>
              <a:t>домашнего </a:t>
            </a:r>
            <a:r>
              <a:rPr lang="ru-RU" dirty="0" smtClean="0">
                <a:latin typeface="Times New Roman"/>
                <a:cs typeface="Times New Roman"/>
              </a:rPr>
              <a:t>задания</a:t>
            </a:r>
          </a:p>
          <a:p>
            <a:pPr algn="just"/>
            <a:r>
              <a:rPr lang="ru-RU" dirty="0" smtClean="0">
                <a:latin typeface="Times New Roman"/>
                <a:cs typeface="Times New Roman"/>
              </a:rPr>
              <a:t>. </a:t>
            </a:r>
            <a:r>
              <a:rPr lang="ru-RU" dirty="0">
                <a:latin typeface="Times New Roman"/>
                <a:cs typeface="Times New Roman"/>
              </a:rPr>
              <a:t> </a:t>
            </a:r>
            <a:r>
              <a:rPr lang="ru-RU" dirty="0" smtClean="0">
                <a:latin typeface="Times New Roman"/>
                <a:cs typeface="Times New Roman"/>
              </a:rPr>
              <a:t>1) </a:t>
            </a:r>
            <a:r>
              <a:rPr lang="ru-RU" u="sng" dirty="0">
                <a:latin typeface="Times New Roman"/>
                <a:cs typeface="Times New Roman"/>
              </a:rPr>
              <a:t>щадящий опрос</a:t>
            </a:r>
            <a:r>
              <a:rPr lang="ru-RU" dirty="0">
                <a:latin typeface="Times New Roman"/>
                <a:cs typeface="Times New Roman"/>
              </a:rPr>
              <a:t>. </a:t>
            </a:r>
            <a:endParaRPr lang="ru-RU" dirty="0" smtClean="0">
              <a:latin typeface="Times New Roman"/>
              <a:cs typeface="Times New Roman"/>
            </a:endParaRPr>
          </a:p>
          <a:p>
            <a:pPr algn="just"/>
            <a:r>
              <a:rPr lang="ru-RU" dirty="0" smtClean="0">
                <a:latin typeface="Times New Roman"/>
                <a:cs typeface="Times New Roman"/>
              </a:rPr>
              <a:t>Ученики </a:t>
            </a:r>
            <a:r>
              <a:rPr lang="ru-RU" dirty="0">
                <a:latin typeface="Times New Roman"/>
                <a:cs typeface="Times New Roman"/>
              </a:rPr>
              <a:t>разбиваются на две группы (1-й и 2-й вариант). Учитель задает один вопрос, и ученики из первой группы выслушивают ответы своих товарищей из второй группы и просто ставят + или -. Затем </a:t>
            </a:r>
            <a:r>
              <a:rPr lang="ru-RU" dirty="0" smtClean="0">
                <a:latin typeface="Times New Roman"/>
                <a:cs typeface="Times New Roman"/>
              </a:rPr>
              <a:t>группы </a:t>
            </a:r>
            <a:r>
              <a:rPr lang="ru-RU" dirty="0">
                <a:latin typeface="Times New Roman"/>
                <a:cs typeface="Times New Roman"/>
              </a:rPr>
              <a:t>меняются ролями: представители второй группы выслушивают ответы учащихся из первой группы. Учитель может задать 5 или 10 вопросов в каждой группе, из которых путем простого сложения и получится итоговая оценка. Если учителю необходимо поставить отметки, он может проверить несколько случайных человек, заодно это позволит разъяснить, что было правильно и что нет</a:t>
            </a:r>
            <a:r>
              <a:rPr lang="ru-RU" dirty="0" smtClean="0">
                <a:latin typeface="Times New Roman"/>
                <a:cs typeface="Times New Roman"/>
              </a:rPr>
              <a:t>.</a:t>
            </a:r>
          </a:p>
          <a:p>
            <a:pPr algn="just"/>
            <a:r>
              <a:rPr lang="ru-RU" dirty="0" smtClean="0">
                <a:latin typeface="Times New Roman"/>
                <a:cs typeface="Times New Roman"/>
              </a:rPr>
              <a:t>Сингапурская </a:t>
            </a:r>
            <a:r>
              <a:rPr lang="ru-RU" dirty="0" err="1" smtClean="0">
                <a:latin typeface="Times New Roman"/>
                <a:cs typeface="Times New Roman"/>
              </a:rPr>
              <a:t>технологоия</a:t>
            </a:r>
            <a:r>
              <a:rPr lang="ru-RU" dirty="0" smtClean="0">
                <a:latin typeface="Times New Roman"/>
                <a:cs typeface="Times New Roman"/>
              </a:rPr>
              <a:t> </a:t>
            </a:r>
            <a:endParaRPr lang="ru-RU" dirty="0">
              <a:latin typeface="Times New Roman"/>
              <a:cs typeface="Times New Roman"/>
            </a:endParaRPr>
          </a:p>
          <a:p>
            <a:endParaRPr lang="ru-RU" dirty="0">
              <a:latin typeface="Times New Roman"/>
              <a:cs typeface="Times New Roman"/>
            </a:endParaRPr>
          </a:p>
        </p:txBody>
      </p:sp>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16</a:t>
            </a:fld>
            <a:endParaRPr lang="en-US"/>
          </a:p>
        </p:txBody>
      </p:sp>
    </p:spTree>
    <p:extLst>
      <p:ext uri="{BB962C8B-B14F-4D97-AF65-F5344CB8AC3E}">
        <p14:creationId xmlns:p14="http://schemas.microsoft.com/office/powerpoint/2010/main" val="133180291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Опрос </a:t>
            </a:r>
            <a:endParaRPr lang="ru-RU" dirty="0"/>
          </a:p>
        </p:txBody>
      </p:sp>
      <p:sp>
        <p:nvSpPr>
          <p:cNvPr id="3" name="Содержимое 2"/>
          <p:cNvSpPr>
            <a:spLocks noGrp="1"/>
          </p:cNvSpPr>
          <p:nvPr>
            <p:ph idx="1"/>
          </p:nvPr>
        </p:nvSpPr>
        <p:spPr/>
        <p:txBody>
          <a:bodyPr>
            <a:normAutofit/>
          </a:bodyPr>
          <a:lstStyle/>
          <a:p>
            <a:r>
              <a:rPr lang="ru-RU" dirty="0" smtClean="0">
                <a:latin typeface="Times New Roman"/>
                <a:cs typeface="Times New Roman"/>
              </a:rPr>
              <a:t>1) обязательно добиваться правильность ответов ( повторить за сильным, взять учебник и выполнить, проверка по учебнику, взаимопроверка)</a:t>
            </a:r>
          </a:p>
          <a:p>
            <a:pPr lvl="0"/>
            <a:r>
              <a:rPr lang="ru-RU" dirty="0" smtClean="0">
                <a:latin typeface="Times New Roman"/>
                <a:cs typeface="Times New Roman"/>
              </a:rPr>
              <a:t>2)Трехминутное </a:t>
            </a:r>
            <a:r>
              <a:rPr lang="ru-RU" dirty="0">
                <a:latin typeface="Times New Roman"/>
                <a:cs typeface="Times New Roman"/>
              </a:rPr>
              <a:t>эссе</a:t>
            </a:r>
          </a:p>
          <a:p>
            <a:pPr algn="just"/>
            <a:r>
              <a:rPr lang="ru-RU" dirty="0">
                <a:latin typeface="Times New Roman"/>
                <a:cs typeface="Times New Roman"/>
              </a:rPr>
              <a:t>Детей можно попросить коротко описать своими словами, что они поняли из объясненного, лучше задать открытый вопрос(например, «Чем отличаются бумажные деньги от электронных»). Затем попросить нескольких учеников (с разными учебными успехами) прочитать свои эссе. Если в каких-то эссе будут неточности, то учитель может попросить других учеников объяснить эту же тему.</a:t>
            </a:r>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17</a:t>
            </a:fld>
            <a:endParaRPr lang="ru-RU"/>
          </a:p>
        </p:txBody>
      </p:sp>
    </p:spTree>
    <p:extLst>
      <p:ext uri="{BB962C8B-B14F-4D97-AF65-F5344CB8AC3E}">
        <p14:creationId xmlns:p14="http://schemas.microsoft.com/office/powerpoint/2010/main" val="3859304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5466"/>
            <a:ext cx="9144000" cy="1066801"/>
          </a:xfrm>
        </p:spPr>
        <p:txBody>
          <a:bodyPr>
            <a:normAutofit fontScale="90000"/>
          </a:bodyPr>
          <a:lstStyle/>
          <a:p>
            <a:r>
              <a:rPr lang="ru-RU" sz="4200" b="1" dirty="0" smtClean="0">
                <a:latin typeface="Times New Roman"/>
                <a:cs typeface="Times New Roman"/>
              </a:rPr>
              <a:t>Диагностические карты</a:t>
            </a:r>
            <a:r>
              <a:rPr lang="ru-RU" b="1" dirty="0" smtClean="0"/>
              <a:t/>
            </a:r>
            <a:br>
              <a:rPr lang="ru-RU" b="1" dirty="0" smtClean="0"/>
            </a:br>
            <a:r>
              <a:rPr lang="ru-RU" sz="2400" b="1" i="1" dirty="0" smtClean="0">
                <a:latin typeface="Times New Roman" pitchFamily="18" charset="0"/>
                <a:cs typeface="Times New Roman" pitchFamily="18" charset="0"/>
              </a:rPr>
              <a:t>Цель: </a:t>
            </a:r>
            <a:r>
              <a:rPr lang="ru-RU" sz="2400" i="1" dirty="0" smtClean="0">
                <a:latin typeface="Times New Roman" pitchFamily="18" charset="0"/>
                <a:cs typeface="Times New Roman" pitchFamily="18" charset="0"/>
              </a:rPr>
              <a:t>работа со слабоуспевающими и мотивированными учащимися</a:t>
            </a:r>
            <a:endParaRPr lang="ru-RU" sz="2400" i="1" dirty="0">
              <a:latin typeface="Times New Roman" pitchFamily="18" charset="0"/>
              <a:cs typeface="Times New Roman" pitchFamily="18" charset="0"/>
            </a:endParaRPr>
          </a:p>
        </p:txBody>
      </p:sp>
      <p:sp>
        <p:nvSpPr>
          <p:cNvPr id="3" name="Содержимое 2"/>
          <p:cNvSpPr>
            <a:spLocks noGrp="1"/>
          </p:cNvSpPr>
          <p:nvPr>
            <p:ph idx="1"/>
          </p:nvPr>
        </p:nvSpPr>
        <p:spPr>
          <a:xfrm>
            <a:off x="142844" y="1000108"/>
            <a:ext cx="9001156" cy="3500461"/>
          </a:xfrm>
        </p:spPr>
        <p:txBody>
          <a:bodyPr>
            <a:normAutofit fontScale="77500" lnSpcReduction="20000"/>
          </a:bodyPr>
          <a:lstStyle/>
          <a:p>
            <a:pPr>
              <a:buNone/>
            </a:pPr>
            <a:endParaRPr lang="ru-RU" b="1" u="sng" dirty="0" smtClean="0">
              <a:solidFill>
                <a:srgbClr val="FF0000"/>
              </a:solidFill>
            </a:endParaRPr>
          </a:p>
          <a:p>
            <a:pPr>
              <a:buNone/>
            </a:pPr>
            <a:r>
              <a:rPr lang="ru-RU" b="1" u="sng" dirty="0" smtClean="0">
                <a:solidFill>
                  <a:srgbClr val="FF0000"/>
                </a:solidFill>
              </a:rPr>
              <a:t>Обращаем </a:t>
            </a:r>
            <a:r>
              <a:rPr lang="ru-RU" b="1" u="sng" dirty="0" smtClean="0">
                <a:solidFill>
                  <a:srgbClr val="FF0000"/>
                </a:solidFill>
              </a:rPr>
              <a:t>внимание:</a:t>
            </a:r>
          </a:p>
          <a:p>
            <a:pPr>
              <a:lnSpc>
                <a:spcPct val="120000"/>
              </a:lnSpc>
              <a:spcBef>
                <a:spcPts val="0"/>
              </a:spcBef>
            </a:pPr>
            <a:r>
              <a:rPr lang="ru-RU" sz="3000" dirty="0" smtClean="0">
                <a:latin typeface="Times New Roman"/>
                <a:cs typeface="Times New Roman"/>
              </a:rPr>
              <a:t>Наличие диагностических карт (весь класс, «группа риска», мотивированные учащиеся)</a:t>
            </a:r>
          </a:p>
          <a:p>
            <a:pPr>
              <a:lnSpc>
                <a:spcPct val="120000"/>
              </a:lnSpc>
              <a:spcBef>
                <a:spcPts val="0"/>
              </a:spcBef>
            </a:pPr>
            <a:r>
              <a:rPr lang="ru-RU" sz="3000" dirty="0" smtClean="0">
                <a:latin typeface="Times New Roman"/>
                <a:cs typeface="Times New Roman"/>
              </a:rPr>
              <a:t>Соответствие  тем  спецификации</a:t>
            </a:r>
          </a:p>
          <a:p>
            <a:pPr>
              <a:lnSpc>
                <a:spcPct val="120000"/>
              </a:lnSpc>
              <a:spcBef>
                <a:spcPts val="0"/>
              </a:spcBef>
            </a:pPr>
            <a:r>
              <a:rPr lang="ru-RU" sz="3000" dirty="0" smtClean="0">
                <a:latin typeface="Times New Roman"/>
                <a:cs typeface="Times New Roman"/>
              </a:rPr>
              <a:t>Результативность  </a:t>
            </a:r>
            <a:r>
              <a:rPr lang="ru-RU" sz="3000" dirty="0" smtClean="0">
                <a:latin typeface="Times New Roman"/>
                <a:cs typeface="Times New Roman"/>
              </a:rPr>
              <a:t>выполнения заданий </a:t>
            </a:r>
            <a:r>
              <a:rPr lang="ru-RU" sz="3000" dirty="0" smtClean="0">
                <a:latin typeface="Times New Roman"/>
                <a:cs typeface="Times New Roman"/>
              </a:rPr>
              <a:t>(по всему КИМ)</a:t>
            </a:r>
            <a:endParaRPr lang="ru-RU" sz="3000" dirty="0" smtClean="0">
              <a:latin typeface="Times New Roman"/>
              <a:cs typeface="Times New Roman"/>
            </a:endParaRPr>
          </a:p>
          <a:p>
            <a:pPr>
              <a:lnSpc>
                <a:spcPct val="120000"/>
              </a:lnSpc>
              <a:spcBef>
                <a:spcPts val="0"/>
              </a:spcBef>
            </a:pPr>
            <a:r>
              <a:rPr lang="ru-RU" sz="3000" dirty="0" smtClean="0">
                <a:latin typeface="Times New Roman"/>
                <a:cs typeface="Times New Roman"/>
              </a:rPr>
              <a:t>Понимание карт всеми участниками образовательных отношений</a:t>
            </a:r>
          </a:p>
          <a:p>
            <a:pPr>
              <a:lnSpc>
                <a:spcPct val="120000"/>
              </a:lnSpc>
              <a:spcBef>
                <a:spcPts val="0"/>
              </a:spcBef>
            </a:pPr>
            <a:r>
              <a:rPr lang="ru-RU" sz="3000" dirty="0" smtClean="0">
                <a:latin typeface="Times New Roman"/>
                <a:cs typeface="Times New Roman"/>
              </a:rPr>
              <a:t>Наличие индивидуальных тетрадей учащихся (листов с решёнными заданиями) для консультаций (дата, исправленные ошибки)</a:t>
            </a:r>
          </a:p>
        </p:txBody>
      </p:sp>
      <p:sp>
        <p:nvSpPr>
          <p:cNvPr id="4" name="Содержимое 2"/>
          <p:cNvSpPr txBox="1">
            <a:spLocks/>
          </p:cNvSpPr>
          <p:nvPr/>
        </p:nvSpPr>
        <p:spPr>
          <a:xfrm>
            <a:off x="71406" y="4286256"/>
            <a:ext cx="9001156" cy="2400657"/>
          </a:xfrm>
          <a:prstGeom prst="rect">
            <a:avLst/>
          </a:prstGeom>
          <a:ln w="44450">
            <a:solidFill>
              <a:srgbClr val="C00000"/>
            </a:solidFill>
          </a:ln>
        </p:spPr>
        <p:txBody>
          <a:bodyPr vert="horz" wrap="square" lIns="91440" tIns="45720" rIns="91440" bIns="45720" rtlCol="0">
            <a:spAutoFit/>
          </a:bodyPr>
          <a:lstStyle/>
          <a:p>
            <a:pPr marL="342900" marR="0" lvl="0" indent="-342900" algn="l" defTabSz="914400" rtl="0" eaLnBrk="1" fontAlgn="auto" latinLnBrk="0" hangingPunct="1">
              <a:lnSpc>
                <a:spcPct val="100000"/>
              </a:lnSpc>
              <a:spcAft>
                <a:spcPts val="0"/>
              </a:spcAft>
              <a:buClrTx/>
              <a:buSzTx/>
              <a:buFont typeface="Arial" pitchFamily="34" charset="0"/>
              <a:buNone/>
              <a:tabLst/>
              <a:defRPr/>
            </a:pPr>
            <a:r>
              <a:rPr kumimoji="0" lang="ru-RU" sz="2400" b="1" i="0" u="none" strike="noStrike" kern="1200" cap="none" spc="0" normalizeH="0" baseline="0" noProof="0" dirty="0" smtClean="0">
                <a:ln>
                  <a:noFill/>
                </a:ln>
                <a:solidFill>
                  <a:schemeClr val="tx1"/>
                </a:solidFill>
                <a:effectLst/>
                <a:uLnTx/>
                <a:uFillTx/>
                <a:latin typeface="+mn-lt"/>
                <a:ea typeface="+mn-ea"/>
                <a:cs typeface="+mn-cs"/>
              </a:rPr>
              <a:t>РИСКИ:</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Отсутствие системы работы со слабоуспевающими и мотивированными учащимися.</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noProof="0" dirty="0" smtClean="0">
                <a:ln>
                  <a:noFill/>
                </a:ln>
                <a:solidFill>
                  <a:schemeClr val="tx1"/>
                </a:solidFill>
                <a:effectLst/>
                <a:uLnTx/>
                <a:uFillTx/>
                <a:latin typeface="+mn-lt"/>
                <a:ea typeface="+mn-ea"/>
                <a:cs typeface="+mn-cs"/>
              </a:rPr>
              <a:t>Отсутствие анализа пробелов в знаниях учащихся,  индивидуального подхода при определении проблемных тем для каждого ребёнка.</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Отсутствие системы коррекционной работы по восполнению знаний учащихся.</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noProof="0" dirty="0" smtClean="0">
                <a:ln>
                  <a:noFill/>
                </a:ln>
                <a:solidFill>
                  <a:schemeClr val="tx1"/>
                </a:solidFill>
                <a:effectLst/>
                <a:uLnTx/>
                <a:uFillTx/>
                <a:latin typeface="+mn-lt"/>
                <a:ea typeface="+mn-ea"/>
                <a:cs typeface="+mn-cs"/>
              </a:rPr>
              <a:t>Действует система «натаскивания», не используются методические приёмы для лучшего усвоения учащимися темы.</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Трудно объяснить систему работы педагога  родителям.</a:t>
            </a:r>
            <a:endParaRPr kumimoji="0" lang="ru-RU" i="0" u="none" strike="noStrike" kern="1200" cap="none" spc="0" normalizeH="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82391407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1414"/>
            <a:ext cx="9144000" cy="1143000"/>
          </a:xfrm>
        </p:spPr>
        <p:txBody>
          <a:bodyPr>
            <a:normAutofit fontScale="90000"/>
          </a:bodyPr>
          <a:lstStyle/>
          <a:p>
            <a:r>
              <a:rPr lang="ru-RU" sz="4200" b="1" dirty="0" smtClean="0">
                <a:latin typeface="Times New Roman"/>
                <a:cs typeface="Times New Roman"/>
              </a:rPr>
              <a:t>Консультации</a:t>
            </a:r>
            <a:r>
              <a:rPr lang="ru-RU" b="1" dirty="0" smtClean="0">
                <a:latin typeface="Times New Roman"/>
                <a:cs typeface="Times New Roman"/>
              </a:rPr>
              <a:t/>
            </a:r>
            <a:br>
              <a:rPr lang="ru-RU" b="1" dirty="0" smtClean="0">
                <a:latin typeface="Times New Roman"/>
                <a:cs typeface="Times New Roman"/>
              </a:rPr>
            </a:br>
            <a:r>
              <a:rPr lang="ru-RU" sz="2400" b="1" i="1" dirty="0" smtClean="0">
                <a:latin typeface="Times New Roman" pitchFamily="18" charset="0"/>
                <a:cs typeface="Times New Roman" pitchFamily="18" charset="0"/>
              </a:rPr>
              <a:t>Цель: </a:t>
            </a:r>
            <a:r>
              <a:rPr lang="ru-RU" sz="2400" i="1" dirty="0" smtClean="0">
                <a:latin typeface="Times New Roman" pitchFamily="18" charset="0"/>
                <a:cs typeface="Times New Roman" pitchFamily="18" charset="0"/>
              </a:rPr>
              <a:t>работа со слабоуспевающими и мотивированными учащимися</a:t>
            </a:r>
            <a:endParaRPr lang="ru-RU" sz="2400" i="1" dirty="0">
              <a:latin typeface="Times New Roman" pitchFamily="18" charset="0"/>
              <a:cs typeface="Times New Roman" pitchFamily="18" charset="0"/>
            </a:endParaRPr>
          </a:p>
        </p:txBody>
      </p:sp>
      <p:sp>
        <p:nvSpPr>
          <p:cNvPr id="3" name="Содержимое 2"/>
          <p:cNvSpPr>
            <a:spLocks noGrp="1"/>
          </p:cNvSpPr>
          <p:nvPr>
            <p:ph idx="1"/>
          </p:nvPr>
        </p:nvSpPr>
        <p:spPr>
          <a:xfrm>
            <a:off x="285720" y="1142984"/>
            <a:ext cx="8643998" cy="3071833"/>
          </a:xfrm>
        </p:spPr>
        <p:txBody>
          <a:bodyPr>
            <a:normAutofit fontScale="70000" lnSpcReduction="20000"/>
          </a:bodyPr>
          <a:lstStyle/>
          <a:p>
            <a:pPr>
              <a:buNone/>
            </a:pPr>
            <a:r>
              <a:rPr lang="ru-RU" b="1" u="sng" dirty="0" smtClean="0">
                <a:solidFill>
                  <a:srgbClr val="FF0000"/>
                </a:solidFill>
                <a:latin typeface="Times New Roman"/>
                <a:cs typeface="Times New Roman"/>
              </a:rPr>
              <a:t>Обращаем внимание:</a:t>
            </a:r>
          </a:p>
          <a:p>
            <a:pPr>
              <a:lnSpc>
                <a:spcPct val="120000"/>
              </a:lnSpc>
              <a:spcBef>
                <a:spcPts val="0"/>
              </a:spcBef>
            </a:pPr>
            <a:r>
              <a:rPr lang="ru-RU" sz="2800" dirty="0" smtClean="0">
                <a:latin typeface="Times New Roman"/>
                <a:cs typeface="Times New Roman"/>
              </a:rPr>
              <a:t>Наличие графика консультаций</a:t>
            </a:r>
          </a:p>
          <a:p>
            <a:pPr>
              <a:lnSpc>
                <a:spcPct val="120000"/>
              </a:lnSpc>
              <a:spcBef>
                <a:spcPts val="0"/>
              </a:spcBef>
            </a:pPr>
            <a:r>
              <a:rPr lang="ru-RU" sz="2800" dirty="0" smtClean="0">
                <a:latin typeface="Times New Roman"/>
                <a:cs typeface="Times New Roman"/>
              </a:rPr>
              <a:t>Дифференцированный подход к проведению консультаций: отдельно для слабоуспевающих и мотивированных </a:t>
            </a:r>
            <a:r>
              <a:rPr lang="ru-RU" sz="2800" dirty="0" smtClean="0">
                <a:latin typeface="Times New Roman"/>
                <a:cs typeface="Times New Roman"/>
              </a:rPr>
              <a:t>учащихся ( вся группа решают и проверяют)</a:t>
            </a:r>
            <a:endParaRPr lang="ru-RU" sz="2800" dirty="0" smtClean="0">
              <a:latin typeface="Times New Roman"/>
              <a:cs typeface="Times New Roman"/>
            </a:endParaRPr>
          </a:p>
          <a:p>
            <a:pPr>
              <a:lnSpc>
                <a:spcPct val="120000"/>
              </a:lnSpc>
              <a:spcBef>
                <a:spcPts val="0"/>
              </a:spcBef>
            </a:pPr>
            <a:r>
              <a:rPr lang="ru-RU" sz="2800" dirty="0" smtClean="0">
                <a:latin typeface="Times New Roman"/>
                <a:cs typeface="Times New Roman"/>
              </a:rPr>
              <a:t>Наличие тематического плана</a:t>
            </a:r>
          </a:p>
          <a:p>
            <a:pPr>
              <a:lnSpc>
                <a:spcPct val="120000"/>
              </a:lnSpc>
              <a:spcBef>
                <a:spcPts val="0"/>
              </a:spcBef>
            </a:pPr>
            <a:r>
              <a:rPr lang="ru-RU" sz="2800" dirty="0" smtClean="0">
                <a:latin typeface="Times New Roman"/>
                <a:cs typeface="Times New Roman"/>
              </a:rPr>
              <a:t>Корректировка тем консультаций с учётом оценочных процедур</a:t>
            </a:r>
          </a:p>
          <a:p>
            <a:pPr>
              <a:lnSpc>
                <a:spcPct val="120000"/>
              </a:lnSpc>
              <a:spcBef>
                <a:spcPts val="0"/>
              </a:spcBef>
            </a:pPr>
            <a:r>
              <a:rPr lang="ru-RU" sz="2800" dirty="0" smtClean="0">
                <a:latin typeface="Times New Roman"/>
                <a:cs typeface="Times New Roman"/>
              </a:rPr>
              <a:t>Наличие журнала посещаемости, посещаемость учащихся</a:t>
            </a:r>
          </a:p>
          <a:p>
            <a:pPr>
              <a:lnSpc>
                <a:spcPct val="120000"/>
              </a:lnSpc>
              <a:spcBef>
                <a:spcPts val="0"/>
              </a:spcBef>
            </a:pPr>
            <a:r>
              <a:rPr lang="ru-RU" sz="2800" dirty="0" smtClean="0">
                <a:latin typeface="Times New Roman"/>
                <a:cs typeface="Times New Roman"/>
              </a:rPr>
              <a:t>Продолжительность консультации</a:t>
            </a:r>
          </a:p>
          <a:p>
            <a:pPr>
              <a:lnSpc>
                <a:spcPct val="120000"/>
              </a:lnSpc>
              <a:spcBef>
                <a:spcPts val="0"/>
              </a:spcBef>
            </a:pPr>
            <a:r>
              <a:rPr lang="ru-RU" sz="2800" dirty="0" smtClean="0">
                <a:latin typeface="Times New Roman"/>
                <a:cs typeface="Times New Roman"/>
              </a:rPr>
              <a:t>Общее количество учащихся на консультации</a:t>
            </a:r>
          </a:p>
        </p:txBody>
      </p:sp>
      <p:sp>
        <p:nvSpPr>
          <p:cNvPr id="4" name="Содержимое 2"/>
          <p:cNvSpPr txBox="1">
            <a:spLocks/>
          </p:cNvSpPr>
          <p:nvPr/>
        </p:nvSpPr>
        <p:spPr>
          <a:xfrm>
            <a:off x="71406" y="4071942"/>
            <a:ext cx="9001156" cy="2677656"/>
          </a:xfrm>
          <a:prstGeom prst="rect">
            <a:avLst/>
          </a:prstGeom>
          <a:ln w="44450">
            <a:solidFill>
              <a:srgbClr val="C00000"/>
            </a:solidFill>
          </a:ln>
        </p:spPr>
        <p:txBody>
          <a:bodyPr vert="horz" wrap="square" lIns="91440" tIns="45720" rIns="91440" bIns="45720" rtlCol="0">
            <a:spAutoFit/>
          </a:bodyPr>
          <a:lstStyle/>
          <a:p>
            <a:pPr marL="342900" marR="0" lvl="0" indent="-342900" algn="l" defTabSz="914400" rtl="0" eaLnBrk="1" fontAlgn="auto" latinLnBrk="0" hangingPunct="1">
              <a:lnSpc>
                <a:spcPct val="100000"/>
              </a:lnSpc>
              <a:spcAft>
                <a:spcPts val="0"/>
              </a:spcAft>
              <a:buClrTx/>
              <a:buSzTx/>
              <a:buFont typeface="Arial" pitchFamily="34" charset="0"/>
              <a:buNone/>
              <a:tabLst/>
              <a:defRPr/>
            </a:pPr>
            <a:r>
              <a:rPr kumimoji="0" lang="ru-RU" sz="2400" b="1" i="0" u="none" strike="noStrike" kern="1200" cap="none" spc="0" normalizeH="0" baseline="0" noProof="0" dirty="0" smtClean="0">
                <a:ln>
                  <a:noFill/>
                </a:ln>
                <a:solidFill>
                  <a:schemeClr val="tx1"/>
                </a:solidFill>
                <a:effectLst/>
                <a:uLnTx/>
                <a:uFillTx/>
                <a:latin typeface="+mn-lt"/>
                <a:ea typeface="+mn-ea"/>
                <a:cs typeface="+mn-cs"/>
              </a:rPr>
              <a:t>РИСКИ:</a:t>
            </a:r>
          </a:p>
          <a:p>
            <a:pPr marL="514350" indent="-514350">
              <a:buFont typeface="Arial" pitchFamily="34" charset="0"/>
              <a:buAutoNum type="arabicPeriod"/>
              <a:defRPr/>
            </a:pPr>
            <a:r>
              <a:rPr lang="ru-RU" dirty="0" smtClean="0"/>
              <a:t>Снижение эффективности проведения  консультаций при совместной работе</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Спонтанность выбора тем для консультаций</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Отсутствие анализа оценочных процедур, логики в закреплении материала, последовательности  в действиях учителя.</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При низкой посещаемости  трудно выстроить  индивидуальную  программу корректировки пробелов в знаниях ученика</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При большом количестве участников консультации снижается продуктивность консультации</a:t>
            </a:r>
          </a:p>
        </p:txBody>
      </p:sp>
    </p:spTree>
    <p:extLst>
      <p:ext uri="{BB962C8B-B14F-4D97-AF65-F5344CB8AC3E}">
        <p14:creationId xmlns:p14="http://schemas.microsoft.com/office/powerpoint/2010/main" val="255013640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b="1" dirty="0">
                <a:latin typeface="Times New Roman"/>
                <a:cs typeface="Times New Roman"/>
              </a:rPr>
              <a:t>Давайте подумаем, что мешает подготовке</a:t>
            </a:r>
            <a:r>
              <a:rPr lang="ru-RU" b="1" dirty="0"/>
              <a:t>?</a:t>
            </a:r>
            <a:r>
              <a:rPr lang="ru-RU" dirty="0"/>
              <a:t/>
            </a:r>
            <a:br>
              <a:rPr lang="ru-RU" dirty="0"/>
            </a:br>
            <a:endParaRPr lang="ru-RU" dirty="0">
              <a:solidFill>
                <a:schemeClr val="tx1"/>
              </a:solidFill>
            </a:endParaRPr>
          </a:p>
        </p:txBody>
      </p:sp>
      <p:sp>
        <p:nvSpPr>
          <p:cNvPr id="3" name="Содержимое 2"/>
          <p:cNvSpPr>
            <a:spLocks noGrp="1"/>
          </p:cNvSpPr>
          <p:nvPr>
            <p:ph idx="1"/>
          </p:nvPr>
        </p:nvSpPr>
        <p:spPr/>
        <p:txBody>
          <a:bodyPr>
            <a:normAutofit/>
          </a:bodyPr>
          <a:lstStyle/>
          <a:p>
            <a:r>
              <a:rPr lang="ru-RU" dirty="0"/>
              <a:t>1</a:t>
            </a:r>
            <a:r>
              <a:rPr lang="ru-RU" dirty="0">
                <a:latin typeface="Times New Roman"/>
                <a:cs typeface="Times New Roman"/>
              </a:rPr>
              <a:t>. Неуверенность; отсутствие желания учиться.</a:t>
            </a:r>
          </a:p>
          <a:p>
            <a:r>
              <a:rPr lang="ru-RU" dirty="0">
                <a:latin typeface="Times New Roman"/>
                <a:cs typeface="Times New Roman"/>
              </a:rPr>
              <a:t>2. Завышенное самомнение или заниженная самооценка.</a:t>
            </a:r>
          </a:p>
          <a:p>
            <a:r>
              <a:rPr lang="ru-RU" dirty="0">
                <a:latin typeface="Times New Roman"/>
                <a:cs typeface="Times New Roman"/>
              </a:rPr>
              <a:t>3. Негативное отношение к экзамену.</a:t>
            </a:r>
          </a:p>
          <a:p>
            <a:r>
              <a:rPr lang="ru-RU" dirty="0">
                <a:latin typeface="Times New Roman"/>
                <a:cs typeface="Times New Roman"/>
              </a:rPr>
              <a:t>4. Большая нагрузка, особенно в 10-11 классах.</a:t>
            </a:r>
          </a:p>
          <a:p>
            <a:r>
              <a:rPr lang="ru-RU" dirty="0">
                <a:latin typeface="Times New Roman"/>
                <a:cs typeface="Times New Roman"/>
              </a:rPr>
              <a:t>5. Слабая </a:t>
            </a:r>
            <a:r>
              <a:rPr lang="ru-RU" dirty="0" err="1">
                <a:latin typeface="Times New Roman"/>
                <a:cs typeface="Times New Roman"/>
              </a:rPr>
              <a:t>сформированность</a:t>
            </a:r>
            <a:r>
              <a:rPr lang="ru-RU" dirty="0">
                <a:latin typeface="Times New Roman"/>
                <a:cs typeface="Times New Roman"/>
              </a:rPr>
              <a:t> понятий и определений.</a:t>
            </a:r>
          </a:p>
          <a:p>
            <a:r>
              <a:rPr lang="ru-RU" dirty="0">
                <a:latin typeface="Times New Roman"/>
                <a:cs typeface="Times New Roman"/>
              </a:rPr>
              <a:t>6. Наличие «пробелов».</a:t>
            </a:r>
          </a:p>
          <a:p>
            <a:r>
              <a:rPr lang="ru-RU" dirty="0">
                <a:latin typeface="Times New Roman"/>
                <a:cs typeface="Times New Roman"/>
              </a:rPr>
              <a:t>7. Низкий уровень внимательности, рассеяность.</a:t>
            </a:r>
          </a:p>
          <a:p>
            <a:endParaRPr lang="ru-RU" dirty="0">
              <a:latin typeface="Times New Roman"/>
              <a:cs typeface="Times New Roman"/>
            </a:endParaRPr>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2</a:t>
            </a:fld>
            <a:endParaRPr lang="ru-RU"/>
          </a:p>
        </p:txBody>
      </p:sp>
    </p:spTree>
    <p:extLst>
      <p:ext uri="{BB962C8B-B14F-4D97-AF65-F5344CB8AC3E}">
        <p14:creationId xmlns:p14="http://schemas.microsoft.com/office/powerpoint/2010/main" val="3274711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1414"/>
            <a:ext cx="9144000" cy="1143000"/>
          </a:xfrm>
        </p:spPr>
        <p:txBody>
          <a:bodyPr>
            <a:normAutofit fontScale="90000"/>
          </a:bodyPr>
          <a:lstStyle/>
          <a:p>
            <a:r>
              <a:rPr lang="ru-RU" sz="4200" b="1" dirty="0" smtClean="0"/>
              <a:t>Оценочные процедуры</a:t>
            </a:r>
            <a:r>
              <a:rPr lang="ru-RU" b="1" dirty="0" smtClean="0"/>
              <a:t/>
            </a:r>
            <a:br>
              <a:rPr lang="ru-RU" b="1" dirty="0" smtClean="0"/>
            </a:br>
            <a:r>
              <a:rPr lang="ru-RU" sz="2400" b="1" i="1" dirty="0" smtClean="0">
                <a:latin typeface="Times New Roman" pitchFamily="18" charset="0"/>
                <a:cs typeface="Times New Roman" pitchFamily="18" charset="0"/>
              </a:rPr>
              <a:t>Цель: </a:t>
            </a:r>
            <a:r>
              <a:rPr lang="ru-RU" sz="2400" i="1" dirty="0" smtClean="0">
                <a:latin typeface="Times New Roman" pitchFamily="18" charset="0"/>
                <a:cs typeface="Times New Roman" pitchFamily="18" charset="0"/>
              </a:rPr>
              <a:t>работа со слабоуспевающими и мотивированными учащимися</a:t>
            </a:r>
            <a:endParaRPr lang="ru-RU" sz="2400" i="1" dirty="0">
              <a:latin typeface="Times New Roman" pitchFamily="18" charset="0"/>
              <a:cs typeface="Times New Roman" pitchFamily="18" charset="0"/>
            </a:endParaRPr>
          </a:p>
        </p:txBody>
      </p:sp>
      <p:sp>
        <p:nvSpPr>
          <p:cNvPr id="3" name="Содержимое 2"/>
          <p:cNvSpPr>
            <a:spLocks noGrp="1"/>
          </p:cNvSpPr>
          <p:nvPr>
            <p:ph idx="1"/>
          </p:nvPr>
        </p:nvSpPr>
        <p:spPr>
          <a:xfrm>
            <a:off x="285720" y="1285860"/>
            <a:ext cx="8643998" cy="2714644"/>
          </a:xfrm>
        </p:spPr>
        <p:txBody>
          <a:bodyPr>
            <a:normAutofit fontScale="85000" lnSpcReduction="20000"/>
          </a:bodyPr>
          <a:lstStyle/>
          <a:p>
            <a:pPr>
              <a:buNone/>
            </a:pPr>
            <a:r>
              <a:rPr lang="ru-RU" sz="2600" b="1" u="sng" dirty="0" smtClean="0">
                <a:solidFill>
                  <a:srgbClr val="FF0000"/>
                </a:solidFill>
                <a:latin typeface="Times New Roman"/>
                <a:cs typeface="Times New Roman"/>
              </a:rPr>
              <a:t>Обращаем внимание:</a:t>
            </a:r>
          </a:p>
          <a:p>
            <a:pPr>
              <a:buNone/>
            </a:pPr>
            <a:endParaRPr lang="ru-RU" sz="1500" b="1" u="sng" dirty="0" smtClean="0">
              <a:solidFill>
                <a:srgbClr val="FF0000"/>
              </a:solidFill>
              <a:latin typeface="Times New Roman"/>
              <a:cs typeface="Times New Roman"/>
            </a:endParaRPr>
          </a:p>
          <a:p>
            <a:pPr>
              <a:spcBef>
                <a:spcPts val="0"/>
              </a:spcBef>
            </a:pPr>
            <a:r>
              <a:rPr lang="ru-RU" sz="2600" dirty="0" smtClean="0">
                <a:latin typeface="Times New Roman"/>
                <a:cs typeface="Times New Roman"/>
              </a:rPr>
              <a:t>Наличие информации о результатах оценочных процедур в сравнении по району, школе, классу</a:t>
            </a:r>
          </a:p>
          <a:p>
            <a:pPr>
              <a:spcBef>
                <a:spcPts val="0"/>
              </a:spcBef>
            </a:pPr>
            <a:r>
              <a:rPr lang="ru-RU" sz="2600" dirty="0" smtClean="0">
                <a:latin typeface="Times New Roman"/>
                <a:cs typeface="Times New Roman"/>
              </a:rPr>
              <a:t>Проведение анализа учителем, выявление проблемных тем, учащихся с пробелами в знаниях, проведение поэлементного анализа и выстраивание индивидуальной работы по восполнению пробелов на уроках и во внеурочное время</a:t>
            </a:r>
          </a:p>
          <a:p>
            <a:pPr>
              <a:spcBef>
                <a:spcPts val="0"/>
              </a:spcBef>
            </a:pPr>
            <a:r>
              <a:rPr lang="ru-RU" sz="2600" dirty="0" smtClean="0">
                <a:latin typeface="Times New Roman"/>
                <a:cs typeface="Times New Roman"/>
              </a:rPr>
              <a:t>Наличие списка слабоуспевающих учащихся</a:t>
            </a:r>
          </a:p>
        </p:txBody>
      </p:sp>
      <p:sp>
        <p:nvSpPr>
          <p:cNvPr id="4" name="Содержимое 2"/>
          <p:cNvSpPr txBox="1">
            <a:spLocks/>
          </p:cNvSpPr>
          <p:nvPr/>
        </p:nvSpPr>
        <p:spPr>
          <a:xfrm>
            <a:off x="285720" y="4428848"/>
            <a:ext cx="8501122" cy="2000548"/>
          </a:xfrm>
          <a:prstGeom prst="rect">
            <a:avLst/>
          </a:prstGeom>
          <a:ln w="44450">
            <a:solidFill>
              <a:srgbClr val="C00000"/>
            </a:solidFill>
          </a:ln>
        </p:spPr>
        <p:txBody>
          <a:bodyPr vert="horz" wrap="square" lIns="91440" tIns="45720" rIns="91440" bIns="45720" rtlCol="0">
            <a:spAutoFit/>
          </a:bodyPr>
          <a:lstStyle/>
          <a:p>
            <a:pPr marL="342900" marR="0" lvl="0" indent="-342900" algn="l" defTabSz="914400" rtl="0" eaLnBrk="1" fontAlgn="auto" latinLnBrk="0" hangingPunct="1">
              <a:lnSpc>
                <a:spcPct val="100000"/>
              </a:lnSpc>
              <a:spcAft>
                <a:spcPts val="0"/>
              </a:spcAft>
              <a:buClrTx/>
              <a:buSzTx/>
              <a:buFont typeface="Arial" pitchFamily="34" charset="0"/>
              <a:buNone/>
              <a:tabLst/>
              <a:defRPr/>
            </a:pPr>
            <a:r>
              <a:rPr kumimoji="0" lang="ru-RU" sz="2400" b="1" i="0" u="none" strike="noStrike" kern="1200" cap="none" spc="0" normalizeH="0" baseline="0" noProof="0" dirty="0" smtClean="0">
                <a:ln>
                  <a:noFill/>
                </a:ln>
                <a:solidFill>
                  <a:schemeClr val="tx1"/>
                </a:solidFill>
                <a:effectLst/>
                <a:uLnTx/>
                <a:uFillTx/>
                <a:latin typeface="+mn-lt"/>
                <a:ea typeface="+mn-ea"/>
                <a:cs typeface="+mn-cs"/>
              </a:rPr>
              <a:t>РИСКИ:</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sz="2000" dirty="0" smtClean="0"/>
              <a:t>Отсутствие своевременной работы по восполнению  пробелов в знаниях учащихся, «наслаивание» незнания на незнание</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sz="2000" dirty="0" smtClean="0"/>
              <a:t>Проведение общего анализа без учёта индивидуальных ошибок.</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sz="2000" dirty="0" smtClean="0"/>
              <a:t>Неумение перестроить образовательный процесс  на основе  анализа.</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endParaRPr lang="ru-RU" sz="2000" dirty="0" smtClean="0"/>
          </a:p>
        </p:txBody>
      </p:sp>
    </p:spTree>
    <p:extLst>
      <p:ext uri="{BB962C8B-B14F-4D97-AF65-F5344CB8AC3E}">
        <p14:creationId xmlns:p14="http://schemas.microsoft.com/office/powerpoint/2010/main" val="102216335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latin typeface="Times New Roman"/>
                <a:cs typeface="Times New Roman"/>
              </a:rPr>
              <a:t>График достижений</a:t>
            </a:r>
            <a:endParaRPr lang="ru-RU" dirty="0">
              <a:latin typeface="Times New Roman"/>
              <a:cs typeface="Times New Roman"/>
            </a:endParaRPr>
          </a:p>
        </p:txBody>
      </p:sp>
      <p:sp>
        <p:nvSpPr>
          <p:cNvPr id="3" name="Содержимое 2"/>
          <p:cNvSpPr>
            <a:spLocks noGrp="1"/>
          </p:cNvSpPr>
          <p:nvPr>
            <p:ph idx="1"/>
          </p:nvPr>
        </p:nvSpPr>
        <p:spPr/>
        <p:txBody>
          <a:bodyPr/>
          <a:lstStyle/>
          <a:p>
            <a:r>
              <a:rPr lang="ru-RU" dirty="0" smtClean="0">
                <a:latin typeface="Times New Roman"/>
                <a:cs typeface="Times New Roman"/>
              </a:rPr>
              <a:t>1) на стенде результаты экзамена предыдущего выпуска</a:t>
            </a:r>
          </a:p>
          <a:p>
            <a:endParaRPr lang="ru-RU" dirty="0">
              <a:latin typeface="Times New Roman"/>
              <a:cs typeface="Times New Roman"/>
            </a:endParaRPr>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21</a:t>
            </a:fld>
            <a:endParaRPr lang="ru-RU"/>
          </a:p>
        </p:txBody>
      </p:sp>
      <p:graphicFrame>
        <p:nvGraphicFramePr>
          <p:cNvPr id="7" name="Диаграмма 6"/>
          <p:cNvGraphicFramePr/>
          <p:nvPr>
            <p:extLst>
              <p:ext uri="{D42A27DB-BD31-4B8C-83A1-F6EECF244321}">
                <p14:modId xmlns:p14="http://schemas.microsoft.com/office/powerpoint/2010/main" val="4029550257"/>
              </p:ext>
            </p:extLst>
          </p:nvPr>
        </p:nvGraphicFramePr>
        <p:xfrm>
          <a:off x="426128" y="2488142"/>
          <a:ext cx="8260672"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67279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Шаг 3  </a:t>
            </a:r>
            <a:endParaRPr lang="ru-RU" dirty="0"/>
          </a:p>
        </p:txBody>
      </p:sp>
      <p:sp>
        <p:nvSpPr>
          <p:cNvPr id="3" name="Содержимое 2"/>
          <p:cNvSpPr>
            <a:spLocks noGrp="1"/>
          </p:cNvSpPr>
          <p:nvPr>
            <p:ph idx="1"/>
          </p:nvPr>
        </p:nvSpPr>
        <p:spPr/>
        <p:txBody>
          <a:bodyPr>
            <a:normAutofit/>
          </a:bodyPr>
          <a:lstStyle/>
          <a:p>
            <a:r>
              <a:rPr lang="ru-RU" dirty="0" smtClean="0">
                <a:latin typeface="Times New Roman"/>
                <a:cs typeface="Times New Roman"/>
              </a:rPr>
              <a:t>Составление перспективного плана подготовки к ОГЭ ( с 5 класса)</a:t>
            </a:r>
          </a:p>
          <a:p>
            <a:r>
              <a:rPr lang="ru-RU" dirty="0" smtClean="0">
                <a:latin typeface="Times New Roman"/>
                <a:cs typeface="Times New Roman"/>
              </a:rPr>
              <a:t>1) определение тем и типов заданий ( по классам)</a:t>
            </a:r>
          </a:p>
          <a:p>
            <a:r>
              <a:rPr lang="ru-RU" dirty="0" smtClean="0">
                <a:latin typeface="Times New Roman"/>
                <a:cs typeface="Times New Roman"/>
              </a:rPr>
              <a:t>2) работа с терминологическим аппаратом(отдельный словарь в личной мониторинговой папке с 5 класса</a:t>
            </a:r>
          </a:p>
          <a:p>
            <a:r>
              <a:rPr lang="ru-RU" dirty="0" smtClean="0">
                <a:latin typeface="Times New Roman"/>
                <a:cs typeface="Times New Roman"/>
              </a:rPr>
              <a:t>3) работа с критериями оценивания экзаменационных заданий+ (ФГОС)</a:t>
            </a:r>
          </a:p>
          <a:p>
            <a:r>
              <a:rPr lang="ru-RU" dirty="0" smtClean="0">
                <a:solidFill>
                  <a:srgbClr val="FF0000"/>
                </a:solidFill>
                <a:latin typeface="Times New Roman"/>
                <a:cs typeface="Times New Roman"/>
              </a:rPr>
              <a:t>4) неукоснительно следовать критериям оценки заданий ОГЭ и ФГОС при оценке работ !!!!!</a:t>
            </a:r>
          </a:p>
          <a:p>
            <a:endParaRPr lang="ru-RU" dirty="0"/>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22</a:t>
            </a:fld>
            <a:endParaRPr lang="ru-RU"/>
          </a:p>
        </p:txBody>
      </p:sp>
    </p:spTree>
    <p:extLst>
      <p:ext uri="{BB962C8B-B14F-4D97-AF65-F5344CB8AC3E}">
        <p14:creationId xmlns:p14="http://schemas.microsoft.com/office/powerpoint/2010/main" val="435130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Шаг 3  </a:t>
            </a:r>
            <a:endParaRPr lang="ru-RU" dirty="0"/>
          </a:p>
        </p:txBody>
      </p:sp>
      <p:sp>
        <p:nvSpPr>
          <p:cNvPr id="3" name="Содержимое 2"/>
          <p:cNvSpPr>
            <a:spLocks noGrp="1"/>
          </p:cNvSpPr>
          <p:nvPr>
            <p:ph idx="1"/>
          </p:nvPr>
        </p:nvSpPr>
        <p:spPr/>
        <p:txBody>
          <a:bodyPr>
            <a:normAutofit/>
          </a:bodyPr>
          <a:lstStyle/>
          <a:p>
            <a:r>
              <a:rPr lang="ru-RU" dirty="0" smtClean="0">
                <a:latin typeface="Times New Roman"/>
                <a:cs typeface="Times New Roman"/>
              </a:rPr>
              <a:t>Составление перспективного плана подготовки к ОГЭ ( с 5 класса)</a:t>
            </a:r>
          </a:p>
          <a:p>
            <a:r>
              <a:rPr lang="ru-RU" dirty="0" smtClean="0">
                <a:latin typeface="Times New Roman"/>
                <a:cs typeface="Times New Roman"/>
              </a:rPr>
              <a:t>1) определение тем и типов заданий ( по классам)</a:t>
            </a:r>
          </a:p>
          <a:p>
            <a:r>
              <a:rPr lang="ru-RU" dirty="0" smtClean="0">
                <a:latin typeface="Times New Roman"/>
                <a:cs typeface="Times New Roman"/>
              </a:rPr>
              <a:t>2) работа с терминологическим аппаратом(отдельный словарь в личной мониторинговой папке с 5 класса</a:t>
            </a:r>
          </a:p>
          <a:p>
            <a:r>
              <a:rPr lang="ru-RU" dirty="0" smtClean="0">
                <a:latin typeface="Times New Roman"/>
                <a:cs typeface="Times New Roman"/>
              </a:rPr>
              <a:t>3) работа с критериями оценивания экзаменационных заданий+ (ФГОС)</a:t>
            </a:r>
          </a:p>
          <a:p>
            <a:r>
              <a:rPr lang="ru-RU" dirty="0" smtClean="0">
                <a:solidFill>
                  <a:srgbClr val="FF0000"/>
                </a:solidFill>
                <a:latin typeface="Times New Roman"/>
                <a:cs typeface="Times New Roman"/>
              </a:rPr>
              <a:t>4) неукоснительно следовать критериям оценки заданий ОГЭ и ФГОС при оценке работ !!!!!</a:t>
            </a:r>
          </a:p>
          <a:p>
            <a:endParaRPr lang="ru-RU" dirty="0"/>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23</a:t>
            </a:fld>
            <a:endParaRPr lang="ru-RU"/>
          </a:p>
        </p:txBody>
      </p:sp>
    </p:spTree>
    <p:extLst>
      <p:ext uri="{BB962C8B-B14F-4D97-AF65-F5344CB8AC3E}">
        <p14:creationId xmlns:p14="http://schemas.microsoft.com/office/powerpoint/2010/main" val="435130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214282" y="142852"/>
            <a:ext cx="8715436" cy="1281112"/>
          </a:xfrm>
          <a:ln w="44450">
            <a:solidFill>
              <a:schemeClr val="accent1"/>
            </a:solidFill>
          </a:ln>
        </p:spPr>
        <p:txBody>
          <a:bodyPr>
            <a:normAutofit/>
          </a:bodyPr>
          <a:lstStyle/>
          <a:p>
            <a:pPr algn="ctr"/>
            <a:r>
              <a:rPr lang="ru-RU" sz="4000" b="1" dirty="0" smtClean="0">
                <a:latin typeface="+mn-lt"/>
                <a:cs typeface="Times New Roman" pitchFamily="18" charset="0"/>
              </a:rPr>
              <a:t>Опыт </a:t>
            </a:r>
            <a:r>
              <a:rPr lang="ru-RU" sz="4000" b="1" dirty="0" smtClean="0">
                <a:latin typeface="+mn-lt"/>
                <a:cs typeface="Times New Roman" pitchFamily="18" charset="0"/>
              </a:rPr>
              <a:t>работы</a:t>
            </a:r>
            <a:endParaRPr lang="ru-RU" sz="4000" b="1" dirty="0" smtClean="0">
              <a:latin typeface="+mn-lt"/>
              <a:cs typeface="Times New Roman" pitchFamily="18" charset="0"/>
            </a:endParaRPr>
          </a:p>
        </p:txBody>
      </p:sp>
      <p:sp>
        <p:nvSpPr>
          <p:cNvPr id="20483" name="Содержимое 2"/>
          <p:cNvSpPr>
            <a:spLocks noGrp="1"/>
          </p:cNvSpPr>
          <p:nvPr>
            <p:ph idx="1"/>
          </p:nvPr>
        </p:nvSpPr>
        <p:spPr>
          <a:xfrm>
            <a:off x="214282" y="1571612"/>
            <a:ext cx="8715436" cy="5286388"/>
          </a:xfrm>
        </p:spPr>
        <p:txBody>
          <a:bodyPr>
            <a:normAutofit/>
          </a:bodyPr>
          <a:lstStyle/>
          <a:p>
            <a:pPr>
              <a:buFont typeface="Wingdings" pitchFamily="2" charset="2"/>
              <a:buChar char="Ø"/>
            </a:pPr>
            <a:r>
              <a:rPr lang="ru-RU" sz="2200" dirty="0" smtClean="0">
                <a:latin typeface="Times New Roman"/>
                <a:cs typeface="Times New Roman"/>
              </a:rPr>
              <a:t>Включение во внеурочную деятельность предметных кружков</a:t>
            </a:r>
          </a:p>
          <a:p>
            <a:pPr>
              <a:buFont typeface="Wingdings" pitchFamily="2" charset="2"/>
              <a:buChar char="Ø"/>
            </a:pPr>
            <a:r>
              <a:rPr lang="ru-RU" sz="2200" dirty="0" smtClean="0">
                <a:latin typeface="Times New Roman"/>
                <a:cs typeface="Times New Roman"/>
              </a:rPr>
              <a:t>Дифференцированная  рассадка на  уроке («сильные»,  «средние», «слабые»)</a:t>
            </a:r>
          </a:p>
          <a:p>
            <a:pPr>
              <a:buFont typeface="Wingdings" pitchFamily="2" charset="2"/>
              <a:buChar char="Ø"/>
            </a:pPr>
            <a:r>
              <a:rPr lang="ru-RU" sz="2200" dirty="0" smtClean="0">
                <a:latin typeface="Times New Roman"/>
                <a:cs typeface="Times New Roman"/>
              </a:rPr>
              <a:t>поурочными </a:t>
            </a:r>
            <a:r>
              <a:rPr lang="ru-RU" sz="2200" dirty="0" smtClean="0">
                <a:latin typeface="Times New Roman"/>
                <a:cs typeface="Times New Roman"/>
              </a:rPr>
              <a:t>планами (в планах отражаются разные уровни заданий: для слабых и сильных, для одаренных детей, задания  творческого характера, опережающие задания.)</a:t>
            </a:r>
          </a:p>
          <a:p>
            <a:pPr>
              <a:buFont typeface="Wingdings" pitchFamily="2" charset="2"/>
              <a:buChar char="Ø"/>
            </a:pPr>
            <a:r>
              <a:rPr lang="ru-RU" sz="2200" dirty="0" smtClean="0">
                <a:latin typeface="Times New Roman"/>
                <a:cs typeface="Times New Roman"/>
              </a:rPr>
              <a:t>Организация  </a:t>
            </a:r>
            <a:r>
              <a:rPr lang="ru-RU" sz="2200" dirty="0" smtClean="0">
                <a:latin typeface="Times New Roman"/>
                <a:cs typeface="Times New Roman"/>
              </a:rPr>
              <a:t>процедуры проведения срезовых  работ (деление на «слабую» и «сильную» аудитории - создание духа здоровой конкуренции)</a:t>
            </a:r>
          </a:p>
          <a:p>
            <a:pPr>
              <a:buFont typeface="Wingdings" pitchFamily="2" charset="2"/>
              <a:buChar char="Ø"/>
            </a:pPr>
            <a:r>
              <a:rPr lang="ru-RU" sz="2200" dirty="0" smtClean="0">
                <a:latin typeface="Times New Roman"/>
                <a:cs typeface="Times New Roman"/>
              </a:rPr>
              <a:t>Индивидуальный анализ выполнения срезовых работ  и отработка ошибок, в том числе и с помощью заданий повышенного уровня сложности</a:t>
            </a:r>
          </a:p>
          <a:p>
            <a:pPr>
              <a:buFont typeface="Wingdings" pitchFamily="2" charset="2"/>
              <a:buChar char="Ø"/>
            </a:pPr>
            <a:endParaRPr lang="ru-RU" sz="2000" dirty="0" smtClean="0">
              <a:latin typeface="Times New Roman"/>
              <a:cs typeface="Times New Roman"/>
            </a:endParaRPr>
          </a:p>
          <a:p>
            <a:endParaRPr lang="ru-RU" sz="2000" dirty="0" smtClean="0">
              <a:cs typeface="Times New Roman" pitchFamily="18" charset="0"/>
            </a:endParaRPr>
          </a:p>
          <a:p>
            <a:endParaRPr lang="ru-RU"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54733275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smtClean="0">
                <a:latin typeface="Times New Roman"/>
                <a:cs typeface="Times New Roman"/>
              </a:rPr>
              <a:t>Тестирование в формате ОГЭ  на уроках( с 5 класса, тематические блоки)</a:t>
            </a:r>
          </a:p>
          <a:p>
            <a:r>
              <a:rPr lang="ru-RU" dirty="0" smtClean="0">
                <a:latin typeface="Times New Roman"/>
                <a:cs typeface="Times New Roman"/>
              </a:rPr>
              <a:t>Участие в тестирование служб педагогического аудита</a:t>
            </a:r>
          </a:p>
          <a:p>
            <a:r>
              <a:rPr lang="ru-RU" dirty="0" smtClean="0">
                <a:latin typeface="Times New Roman"/>
                <a:cs typeface="Times New Roman"/>
              </a:rPr>
              <a:t>Анализ результатов</a:t>
            </a:r>
          </a:p>
          <a:p>
            <a:r>
              <a:rPr lang="ru-RU" dirty="0" smtClean="0">
                <a:latin typeface="Times New Roman"/>
                <a:cs typeface="Times New Roman"/>
              </a:rPr>
              <a:t> формируем действия направленные на решение заданий ОГЭ (через </a:t>
            </a:r>
            <a:r>
              <a:rPr lang="ru-RU" dirty="0" err="1" smtClean="0">
                <a:latin typeface="Times New Roman"/>
                <a:cs typeface="Times New Roman"/>
              </a:rPr>
              <a:t>внеурочку</a:t>
            </a:r>
            <a:r>
              <a:rPr lang="ru-RU" dirty="0" smtClean="0">
                <a:latin typeface="Times New Roman"/>
                <a:cs typeface="Times New Roman"/>
              </a:rPr>
              <a:t> , социальные проекты) з. 30-31</a:t>
            </a:r>
          </a:p>
          <a:p>
            <a:r>
              <a:rPr lang="ru-RU" dirty="0" smtClean="0">
                <a:latin typeface="Times New Roman"/>
                <a:cs typeface="Times New Roman"/>
              </a:rPr>
              <a:t>Политинформация как фактор накопления примеров по направлениям, сферам</a:t>
            </a:r>
          </a:p>
          <a:p>
            <a:endParaRPr lang="ru-RU" dirty="0" smtClean="0">
              <a:latin typeface="Times New Roman"/>
              <a:cs typeface="Times New Roman"/>
            </a:endParaRPr>
          </a:p>
          <a:p>
            <a:endParaRPr lang="ru-RU" dirty="0"/>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25</a:t>
            </a:fld>
            <a:endParaRPr lang="ru-RU"/>
          </a:p>
        </p:txBody>
      </p:sp>
    </p:spTree>
    <p:extLst>
      <p:ext uri="{BB962C8B-B14F-4D97-AF65-F5344CB8AC3E}">
        <p14:creationId xmlns:p14="http://schemas.microsoft.com/office/powerpoint/2010/main" val="26821228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smtClean="0">
                <a:latin typeface="Times New Roman"/>
                <a:cs typeface="Times New Roman"/>
              </a:rPr>
              <a:t>Формируем программу: инвариант(</a:t>
            </a:r>
            <a:r>
              <a:rPr lang="ru-RU" dirty="0" err="1" smtClean="0">
                <a:latin typeface="Times New Roman"/>
                <a:cs typeface="Times New Roman"/>
              </a:rPr>
              <a:t>кдр</a:t>
            </a:r>
            <a:r>
              <a:rPr lang="ru-RU" dirty="0" smtClean="0">
                <a:latin typeface="Times New Roman"/>
                <a:cs typeface="Times New Roman"/>
              </a:rPr>
              <a:t>, </a:t>
            </a:r>
            <a:r>
              <a:rPr lang="ru-RU" dirty="0" err="1" smtClean="0">
                <a:latin typeface="Times New Roman"/>
                <a:cs typeface="Times New Roman"/>
              </a:rPr>
              <a:t>внутрение</a:t>
            </a:r>
            <a:r>
              <a:rPr lang="ru-RU" dirty="0" smtClean="0">
                <a:latin typeface="Times New Roman"/>
                <a:cs typeface="Times New Roman"/>
              </a:rPr>
              <a:t> работы, мониторинг через систему </a:t>
            </a:r>
            <a:r>
              <a:rPr lang="ru-RU" dirty="0" err="1" smtClean="0">
                <a:latin typeface="Times New Roman"/>
                <a:cs typeface="Times New Roman"/>
              </a:rPr>
              <a:t>Статград</a:t>
            </a:r>
            <a:r>
              <a:rPr lang="ru-RU" dirty="0" smtClean="0">
                <a:latin typeface="Times New Roman"/>
                <a:cs typeface="Times New Roman"/>
              </a:rPr>
              <a:t>)</a:t>
            </a:r>
          </a:p>
          <a:p>
            <a:r>
              <a:rPr lang="ru-RU" dirty="0" smtClean="0">
                <a:latin typeface="Times New Roman"/>
                <a:cs typeface="Times New Roman"/>
              </a:rPr>
              <a:t>Вариативная( учащийся предлагает что хочет еще)- Решу ЕГЭ, консультации, работа в группе</a:t>
            </a:r>
          </a:p>
          <a:p>
            <a:endParaRPr lang="ru-RU" dirty="0" smtClean="0">
              <a:latin typeface="Times New Roman"/>
              <a:cs typeface="Times New Roman"/>
            </a:endParaRPr>
          </a:p>
          <a:p>
            <a:endParaRPr lang="ru-RU" dirty="0">
              <a:latin typeface="Times New Roman"/>
              <a:cs typeface="Times New Roman"/>
            </a:endParaRPr>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26</a:t>
            </a:fld>
            <a:endParaRPr lang="ru-RU"/>
          </a:p>
        </p:txBody>
      </p:sp>
    </p:spTree>
    <p:extLst>
      <p:ext uri="{BB962C8B-B14F-4D97-AF65-F5344CB8AC3E}">
        <p14:creationId xmlns:p14="http://schemas.microsoft.com/office/powerpoint/2010/main" val="1952993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26128" y="237068"/>
            <a:ext cx="8260672" cy="1210732"/>
          </a:xfrm>
        </p:spPr>
        <p:txBody>
          <a:bodyPr>
            <a:normAutofit/>
          </a:bodyPr>
          <a:lstStyle/>
          <a:p>
            <a:r>
              <a:rPr lang="ru-RU" b="1" dirty="0">
                <a:latin typeface="Times New Roman"/>
                <a:cs typeface="Times New Roman"/>
              </a:rPr>
              <a:t>Что поможет подготовке?</a:t>
            </a:r>
            <a:r>
              <a:rPr lang="ru-RU" dirty="0">
                <a:latin typeface="Times New Roman"/>
                <a:cs typeface="Times New Roman"/>
              </a:rPr>
              <a:t/>
            </a:r>
            <a:br>
              <a:rPr lang="ru-RU" dirty="0">
                <a:latin typeface="Times New Roman"/>
                <a:cs typeface="Times New Roman"/>
              </a:rPr>
            </a:br>
            <a:endParaRPr lang="ru-RU" dirty="0">
              <a:latin typeface="Times New Roman"/>
              <a:cs typeface="Times New Roman"/>
            </a:endParaRPr>
          </a:p>
        </p:txBody>
      </p:sp>
      <p:sp>
        <p:nvSpPr>
          <p:cNvPr id="3" name="Содержимое 2"/>
          <p:cNvSpPr>
            <a:spLocks noGrp="1"/>
          </p:cNvSpPr>
          <p:nvPr>
            <p:ph idx="1"/>
          </p:nvPr>
        </p:nvSpPr>
        <p:spPr/>
        <p:txBody>
          <a:bodyPr>
            <a:normAutofit fontScale="92500" lnSpcReduction="10000"/>
          </a:bodyPr>
          <a:lstStyle/>
          <a:p>
            <a:r>
              <a:rPr lang="ru-RU" dirty="0"/>
              <a:t>1</a:t>
            </a:r>
            <a:r>
              <a:rPr lang="ru-RU" dirty="0">
                <a:latin typeface="Times New Roman"/>
                <a:cs typeface="Times New Roman"/>
              </a:rPr>
              <a:t>. Неоднократная репетиция ситуации ЕГЭ, формирование адекватной оценки, позитивный настрой на экзамен.</a:t>
            </a:r>
          </a:p>
          <a:p>
            <a:r>
              <a:rPr lang="ru-RU" dirty="0">
                <a:latin typeface="Times New Roman"/>
                <a:cs typeface="Times New Roman"/>
              </a:rPr>
              <a:t>2. Тренинг по совершенствованию мыслительных навыков.</a:t>
            </a:r>
          </a:p>
          <a:p>
            <a:r>
              <a:rPr lang="ru-RU" dirty="0">
                <a:latin typeface="Times New Roman"/>
                <a:cs typeface="Times New Roman"/>
              </a:rPr>
              <a:t>3. Организация зачётов по вопросам функциональной грамотности, решения </a:t>
            </a:r>
            <a:r>
              <a:rPr lang="ru-RU" dirty="0" smtClean="0">
                <a:latin typeface="Times New Roman"/>
                <a:cs typeface="Times New Roman"/>
              </a:rPr>
              <a:t>практических задач</a:t>
            </a:r>
            <a:r>
              <a:rPr lang="ru-RU" dirty="0">
                <a:latin typeface="Times New Roman"/>
                <a:cs typeface="Times New Roman"/>
              </a:rPr>
              <a:t>, наиболее сложных задача блока </a:t>
            </a:r>
            <a:r>
              <a:rPr lang="ru-RU" dirty="0" smtClean="0">
                <a:latin typeface="Times New Roman"/>
                <a:cs typeface="Times New Roman"/>
              </a:rPr>
              <a:t>в </a:t>
            </a:r>
            <a:r>
              <a:rPr lang="ru-RU" dirty="0">
                <a:latin typeface="Times New Roman"/>
                <a:cs typeface="Times New Roman"/>
              </a:rPr>
              <a:t>ЕГЭ.</a:t>
            </a:r>
          </a:p>
          <a:p>
            <a:r>
              <a:rPr lang="ru-RU" dirty="0">
                <a:latin typeface="Times New Roman"/>
                <a:cs typeface="Times New Roman"/>
              </a:rPr>
              <a:t>4. Регулярное проведение уроков обобщения и систематизации.</a:t>
            </a:r>
          </a:p>
          <a:p>
            <a:r>
              <a:rPr lang="ru-RU" dirty="0">
                <a:latin typeface="Times New Roman"/>
                <a:cs typeface="Times New Roman"/>
              </a:rPr>
              <a:t>5. Своевременная систематизация материала на этапах повторения.</a:t>
            </a:r>
          </a:p>
          <a:p>
            <a:r>
              <a:rPr lang="ru-RU" dirty="0">
                <a:latin typeface="Times New Roman"/>
                <a:cs typeface="Times New Roman"/>
              </a:rPr>
              <a:t>6. Проведение в течение года диагностических работ, глубокий анализ результатов и работа по коррекции.</a:t>
            </a:r>
          </a:p>
          <a:p>
            <a:r>
              <a:rPr lang="ru-RU" dirty="0">
                <a:latin typeface="Times New Roman"/>
                <a:cs typeface="Times New Roman"/>
              </a:rPr>
              <a:t>7. Проведение дополнительных занятий для слабоуспевающих.</a:t>
            </a:r>
          </a:p>
          <a:p>
            <a:endParaRPr lang="ru-RU" dirty="0"/>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3</a:t>
            </a:fld>
            <a:endParaRPr lang="ru-RU"/>
          </a:p>
        </p:txBody>
      </p:sp>
    </p:spTree>
    <p:extLst>
      <p:ext uri="{BB962C8B-B14F-4D97-AF65-F5344CB8AC3E}">
        <p14:creationId xmlns:p14="http://schemas.microsoft.com/office/powerpoint/2010/main" val="2474673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1 шаг </a:t>
            </a:r>
            <a:endParaRPr lang="ru-RU" dirty="0"/>
          </a:p>
        </p:txBody>
      </p:sp>
      <p:sp>
        <p:nvSpPr>
          <p:cNvPr id="3" name="Содержимое 2"/>
          <p:cNvSpPr>
            <a:spLocks noGrp="1"/>
          </p:cNvSpPr>
          <p:nvPr>
            <p:ph idx="1"/>
          </p:nvPr>
        </p:nvSpPr>
        <p:spPr/>
        <p:txBody>
          <a:bodyPr>
            <a:normAutofit fontScale="92500"/>
          </a:bodyPr>
          <a:lstStyle/>
          <a:p>
            <a:r>
              <a:rPr lang="ru-RU" sz="3600" dirty="0" smtClean="0">
                <a:latin typeface="Times New Roman"/>
                <a:cs typeface="Times New Roman"/>
              </a:rPr>
              <a:t>Определение оптимальных условий для подготовки (уроки, внеурочная деятельность)</a:t>
            </a:r>
          </a:p>
          <a:p>
            <a:r>
              <a:rPr lang="ru-RU" sz="3600" dirty="0" smtClean="0">
                <a:latin typeface="Times New Roman"/>
                <a:cs typeface="Times New Roman"/>
              </a:rPr>
              <a:t>Составление адресной программы (цели, задачи, инструменты)</a:t>
            </a:r>
          </a:p>
          <a:p>
            <a:r>
              <a:rPr lang="ru-RU" sz="3600" dirty="0" smtClean="0">
                <a:latin typeface="Times New Roman"/>
                <a:cs typeface="Times New Roman"/>
              </a:rPr>
              <a:t>Составление </a:t>
            </a:r>
            <a:r>
              <a:rPr lang="ru-RU" sz="3600" dirty="0" err="1" smtClean="0">
                <a:latin typeface="Times New Roman"/>
                <a:cs typeface="Times New Roman"/>
              </a:rPr>
              <a:t>внутрипредметной</a:t>
            </a:r>
            <a:r>
              <a:rPr lang="ru-RU" sz="3600" dirty="0" smtClean="0">
                <a:latin typeface="Times New Roman"/>
                <a:cs typeface="Times New Roman"/>
              </a:rPr>
              <a:t> системы оценки качества образования(комплекс оценочных процедур)</a:t>
            </a:r>
          </a:p>
          <a:p>
            <a:endParaRPr lang="ru-RU" dirty="0"/>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4</a:t>
            </a:fld>
            <a:endParaRPr lang="ru-RU"/>
          </a:p>
        </p:txBody>
      </p:sp>
    </p:spTree>
    <p:extLst>
      <p:ext uri="{BB962C8B-B14F-4D97-AF65-F5344CB8AC3E}">
        <p14:creationId xmlns:p14="http://schemas.microsoft.com/office/powerpoint/2010/main" val="1145390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1414"/>
            <a:ext cx="9144000" cy="1143000"/>
          </a:xfrm>
        </p:spPr>
        <p:txBody>
          <a:bodyPr>
            <a:normAutofit fontScale="90000"/>
          </a:bodyPr>
          <a:lstStyle/>
          <a:p>
            <a:r>
              <a:rPr lang="ru-RU" sz="4200" b="1" dirty="0" smtClean="0">
                <a:latin typeface="Times New Roman"/>
                <a:cs typeface="Times New Roman"/>
              </a:rPr>
              <a:t>Поурочное планирование</a:t>
            </a:r>
            <a:r>
              <a:rPr lang="ru-RU" b="1" dirty="0" smtClean="0"/>
              <a:t/>
            </a:r>
            <a:br>
              <a:rPr lang="ru-RU" b="1" dirty="0" smtClean="0"/>
            </a:br>
            <a:r>
              <a:rPr lang="ru-RU" sz="2400" b="1" i="1" dirty="0" smtClean="0">
                <a:latin typeface="Times New Roman" pitchFamily="18" charset="0"/>
                <a:cs typeface="Times New Roman" pitchFamily="18" charset="0"/>
              </a:rPr>
              <a:t>Цель: </a:t>
            </a:r>
            <a:r>
              <a:rPr lang="ru-RU" sz="2400" i="1" dirty="0" smtClean="0">
                <a:latin typeface="Times New Roman" pitchFamily="18" charset="0"/>
                <a:cs typeface="Times New Roman" pitchFamily="18" charset="0"/>
              </a:rPr>
              <a:t>работа со слабоуспевающими и мотивированными учащимися</a:t>
            </a:r>
            <a:endParaRPr lang="ru-RU" sz="2400"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57298"/>
            <a:ext cx="8229600" cy="3000395"/>
          </a:xfrm>
        </p:spPr>
        <p:txBody>
          <a:bodyPr>
            <a:normAutofit fontScale="92500" lnSpcReduction="10000"/>
          </a:bodyPr>
          <a:lstStyle/>
          <a:p>
            <a:pPr>
              <a:buNone/>
            </a:pPr>
            <a:r>
              <a:rPr lang="ru-RU" b="1" u="sng" dirty="0" smtClean="0">
                <a:solidFill>
                  <a:srgbClr val="FF0000"/>
                </a:solidFill>
                <a:latin typeface="Times New Roman"/>
                <a:cs typeface="Times New Roman"/>
              </a:rPr>
              <a:t>Обращаем внимание:</a:t>
            </a:r>
          </a:p>
          <a:p>
            <a:r>
              <a:rPr lang="ru-RU" dirty="0" smtClean="0">
                <a:latin typeface="Times New Roman"/>
                <a:cs typeface="Times New Roman"/>
              </a:rPr>
              <a:t>Наличие поурочных планов к предыдущим урокам</a:t>
            </a:r>
          </a:p>
          <a:p>
            <a:r>
              <a:rPr lang="ru-RU" dirty="0" smtClean="0">
                <a:latin typeface="Times New Roman"/>
                <a:cs typeface="Times New Roman"/>
              </a:rPr>
              <a:t>Соответствие  темы урока КТП</a:t>
            </a:r>
          </a:p>
          <a:p>
            <a:r>
              <a:rPr lang="ru-RU" dirty="0" smtClean="0">
                <a:latin typeface="Times New Roman"/>
                <a:cs typeface="Times New Roman"/>
              </a:rPr>
              <a:t>Наличие цели урока</a:t>
            </a:r>
          </a:p>
          <a:p>
            <a:r>
              <a:rPr lang="ru-RU" dirty="0" smtClean="0">
                <a:latin typeface="Times New Roman"/>
                <a:cs typeface="Times New Roman"/>
              </a:rPr>
              <a:t>Наличие повторения в поурочном планировании</a:t>
            </a:r>
          </a:p>
          <a:p>
            <a:r>
              <a:rPr lang="ru-RU" dirty="0" smtClean="0">
                <a:latin typeface="Times New Roman"/>
                <a:cs typeface="Times New Roman"/>
              </a:rPr>
              <a:t>Подбор дифференцированных заданий: для слабоуспевающих и мотивированных учащихся</a:t>
            </a:r>
          </a:p>
          <a:p>
            <a:r>
              <a:rPr lang="ru-RU" dirty="0" smtClean="0">
                <a:latin typeface="Times New Roman"/>
                <a:cs typeface="Times New Roman"/>
              </a:rPr>
              <a:t>Наличие  Ф.И. учащихся, опрашиваемых на уроке</a:t>
            </a:r>
          </a:p>
        </p:txBody>
      </p:sp>
      <p:sp>
        <p:nvSpPr>
          <p:cNvPr id="4" name="Содержимое 2"/>
          <p:cNvSpPr txBox="1">
            <a:spLocks/>
          </p:cNvSpPr>
          <p:nvPr/>
        </p:nvSpPr>
        <p:spPr>
          <a:xfrm>
            <a:off x="71406" y="4357694"/>
            <a:ext cx="9001156" cy="2400657"/>
          </a:xfrm>
          <a:prstGeom prst="rect">
            <a:avLst/>
          </a:prstGeom>
          <a:ln w="44450">
            <a:solidFill>
              <a:srgbClr val="C00000"/>
            </a:solidFill>
          </a:ln>
        </p:spPr>
        <p:txBody>
          <a:bodyPr vert="horz" wrap="square" lIns="91440" tIns="45720" rIns="91440" bIns="45720" rtlCol="0">
            <a:spAutoFit/>
          </a:bodyPr>
          <a:lstStyle/>
          <a:p>
            <a:pPr marL="342900" marR="0" lvl="0" indent="-342900" algn="l" defTabSz="914400" rtl="0" eaLnBrk="1" fontAlgn="auto" latinLnBrk="0" hangingPunct="1">
              <a:lnSpc>
                <a:spcPct val="100000"/>
              </a:lnSpc>
              <a:spcAft>
                <a:spcPts val="0"/>
              </a:spcAft>
              <a:buClrTx/>
              <a:buSzTx/>
              <a:buFont typeface="Arial" pitchFamily="34" charset="0"/>
              <a:buNone/>
              <a:tabLst/>
              <a:defRPr/>
            </a:pPr>
            <a:r>
              <a:rPr kumimoji="0" lang="ru-RU" sz="2400" b="1" i="0" u="none" strike="noStrike" kern="1200" cap="none" spc="0" normalizeH="0" baseline="0" noProof="0" dirty="0" smtClean="0">
                <a:ln>
                  <a:noFill/>
                </a:ln>
                <a:solidFill>
                  <a:schemeClr val="tx1"/>
                </a:solidFill>
                <a:effectLst/>
                <a:uLnTx/>
                <a:uFillTx/>
                <a:latin typeface="+mn-lt"/>
                <a:ea typeface="+mn-ea"/>
                <a:cs typeface="+mn-cs"/>
              </a:rPr>
              <a:t>РИСКИ:</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Отсутствие  планов урока: отсутствие системы в подготовке к урокам</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baseline="0" noProof="0" dirty="0" smtClean="0">
                <a:ln>
                  <a:noFill/>
                </a:ln>
                <a:solidFill>
                  <a:schemeClr val="tx1"/>
                </a:solidFill>
                <a:effectLst/>
                <a:uLnTx/>
                <a:uFillTx/>
                <a:latin typeface="+mn-lt"/>
                <a:ea typeface="+mn-ea"/>
                <a:cs typeface="+mn-cs"/>
              </a:rPr>
              <a:t>Планы</a:t>
            </a:r>
            <a:r>
              <a:rPr kumimoji="0" lang="ru-RU" i="0" u="none" strike="noStrike" kern="1200" cap="none" spc="0" normalizeH="0" noProof="0" dirty="0" smtClean="0">
                <a:ln>
                  <a:noFill/>
                </a:ln>
                <a:solidFill>
                  <a:schemeClr val="tx1"/>
                </a:solidFill>
                <a:effectLst/>
                <a:uLnTx/>
                <a:uFillTx/>
                <a:latin typeface="+mn-lt"/>
                <a:ea typeface="+mn-ea"/>
                <a:cs typeface="+mn-cs"/>
              </a:rPr>
              <a:t> урока из интернета: не адаптированы под конкретные условия школы и детей</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baseline="0" dirty="0" smtClean="0"/>
              <a:t>Отсутствие</a:t>
            </a:r>
            <a:r>
              <a:rPr lang="ru-RU" dirty="0" smtClean="0"/>
              <a:t> цели урока: непонимание учителем результата урока (планируемых результатов)</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baseline="0" noProof="0" dirty="0" smtClean="0">
                <a:ln>
                  <a:noFill/>
                </a:ln>
                <a:solidFill>
                  <a:schemeClr val="tx1"/>
                </a:solidFill>
                <a:effectLst/>
                <a:uLnTx/>
                <a:uFillTx/>
                <a:latin typeface="+mn-lt"/>
                <a:ea typeface="+mn-ea"/>
                <a:cs typeface="+mn-cs"/>
              </a:rPr>
              <a:t>Отсутствие</a:t>
            </a:r>
            <a:r>
              <a:rPr kumimoji="0" lang="ru-RU" i="0" u="none" strike="noStrike" kern="1200" cap="none" spc="0" normalizeH="0" noProof="0" dirty="0" smtClean="0">
                <a:ln>
                  <a:noFill/>
                </a:ln>
                <a:solidFill>
                  <a:schemeClr val="tx1"/>
                </a:solidFill>
                <a:effectLst/>
                <a:uLnTx/>
                <a:uFillTx/>
                <a:latin typeface="+mn-lt"/>
                <a:ea typeface="+mn-ea"/>
                <a:cs typeface="+mn-cs"/>
              </a:rPr>
              <a:t> системы повторения и закрепления изученного материала</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Отсутствие на уроке работы  со слабоуспевающими и мотивированными учащимися</a:t>
            </a:r>
            <a:endParaRPr kumimoji="0" lang="ru-RU" i="0" u="none" strike="noStrike" kern="1200" cap="none" spc="0" normalizeH="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92816895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latin typeface="Times New Roman"/>
                <a:cs typeface="Times New Roman"/>
              </a:rPr>
              <a:t>С чего начать ?</a:t>
            </a:r>
            <a:endParaRPr lang="ru-RU" dirty="0">
              <a:latin typeface="Times New Roman"/>
              <a:cs typeface="Times New Roman"/>
            </a:endParaRPr>
          </a:p>
        </p:txBody>
      </p:sp>
      <p:sp>
        <p:nvSpPr>
          <p:cNvPr id="3" name="Содержимое 2"/>
          <p:cNvSpPr>
            <a:spLocks noGrp="1"/>
          </p:cNvSpPr>
          <p:nvPr>
            <p:ph idx="1"/>
          </p:nvPr>
        </p:nvSpPr>
        <p:spPr/>
        <p:txBody>
          <a:bodyPr>
            <a:normAutofit fontScale="92500" lnSpcReduction="10000"/>
          </a:bodyPr>
          <a:lstStyle/>
          <a:p>
            <a:r>
              <a:rPr lang="ru-RU" dirty="0" smtClean="0">
                <a:latin typeface="Times New Roman"/>
                <a:cs typeface="Times New Roman"/>
              </a:rPr>
              <a:t>1. Рабочая программа :</a:t>
            </a:r>
          </a:p>
          <a:p>
            <a:r>
              <a:rPr lang="ru-RU" b="1" u="sng" dirty="0">
                <a:solidFill>
                  <a:srgbClr val="FF0000"/>
                </a:solidFill>
                <a:latin typeface="Times New Roman"/>
                <a:cs typeface="Times New Roman"/>
              </a:rPr>
              <a:t>Выпускник на базовом уровне научится:</a:t>
            </a:r>
            <a:endParaRPr lang="ru-RU" u="sng" dirty="0">
              <a:solidFill>
                <a:srgbClr val="FF0000"/>
              </a:solidFill>
              <a:latin typeface="Times New Roman"/>
              <a:cs typeface="Times New Roman"/>
            </a:endParaRPr>
          </a:p>
          <a:p>
            <a:r>
              <a:rPr lang="ru-RU" b="1" dirty="0">
                <a:latin typeface="Times New Roman"/>
                <a:cs typeface="Times New Roman"/>
              </a:rPr>
              <a:t>Человек. Человек в системе общественных отношений</a:t>
            </a:r>
            <a:endParaRPr lang="ru-RU" dirty="0">
              <a:latin typeface="Times New Roman"/>
              <a:cs typeface="Times New Roman"/>
            </a:endParaRPr>
          </a:p>
          <a:p>
            <a:pPr lvl="0"/>
            <a:r>
              <a:rPr lang="ru-RU" dirty="0">
                <a:latin typeface="Times New Roman"/>
                <a:cs typeface="Times New Roman"/>
              </a:rPr>
              <a:t>Выделять черты социальной сущности человека;</a:t>
            </a:r>
          </a:p>
          <a:p>
            <a:pPr lvl="0"/>
            <a:r>
              <a:rPr lang="ru-RU" dirty="0">
                <a:latin typeface="Times New Roman"/>
                <a:cs typeface="Times New Roman"/>
              </a:rPr>
              <a:t>определять роль духовных ценностей в обществе;</a:t>
            </a:r>
          </a:p>
          <a:p>
            <a:pPr lvl="0"/>
            <a:r>
              <a:rPr lang="ru-RU" dirty="0">
                <a:latin typeface="Times New Roman"/>
                <a:cs typeface="Times New Roman"/>
              </a:rPr>
              <a:t>распознавать формы культуры по их признакам, иллюстрировать их примерами;</a:t>
            </a:r>
          </a:p>
          <a:p>
            <a:pPr lvl="0"/>
            <a:r>
              <a:rPr lang="ru-RU" dirty="0">
                <a:latin typeface="Times New Roman"/>
                <a:cs typeface="Times New Roman"/>
              </a:rPr>
              <a:t>различать виды искусства;</a:t>
            </a:r>
          </a:p>
          <a:p>
            <a:pPr lvl="0"/>
            <a:r>
              <a:rPr lang="ru-RU" dirty="0">
                <a:latin typeface="Times New Roman"/>
                <a:cs typeface="Times New Roman"/>
              </a:rPr>
              <a:t>соотносить поступки и отношения с принятыми нормами морали;</a:t>
            </a:r>
          </a:p>
          <a:p>
            <a:pPr lvl="0"/>
            <a:r>
              <a:rPr lang="ru-RU" dirty="0">
                <a:latin typeface="Times New Roman"/>
                <a:cs typeface="Times New Roman"/>
              </a:rPr>
              <a:t>выявлять сущностные характеристики религии и ее роль в культурной жизни;</a:t>
            </a:r>
          </a:p>
          <a:p>
            <a:endParaRPr lang="ru-RU" dirty="0" smtClean="0">
              <a:latin typeface="Times New Roman"/>
              <a:cs typeface="Times New Roman"/>
            </a:endParaRPr>
          </a:p>
          <a:p>
            <a:endParaRPr lang="ru-RU" dirty="0">
              <a:latin typeface="Times New Roman"/>
              <a:cs typeface="Times New Roman"/>
            </a:endParaRPr>
          </a:p>
        </p:txBody>
      </p:sp>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6</a:t>
            </a:fld>
            <a:endParaRPr lang="ru-RU"/>
          </a:p>
        </p:txBody>
      </p:sp>
    </p:spTree>
    <p:extLst>
      <p:ext uri="{BB962C8B-B14F-4D97-AF65-F5344CB8AC3E}">
        <p14:creationId xmlns:p14="http://schemas.microsoft.com/office/powerpoint/2010/main" val="2960821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КТП </a:t>
            </a:r>
            <a:endParaRPr lang="ru-RU" dirty="0"/>
          </a:p>
        </p:txBody>
      </p:sp>
      <p:graphicFrame>
        <p:nvGraphicFramePr>
          <p:cNvPr id="7" name="Содержимое 6"/>
          <p:cNvGraphicFramePr>
            <a:graphicFrameLocks noGrp="1"/>
          </p:cNvGraphicFramePr>
          <p:nvPr>
            <p:ph idx="1"/>
            <p:extLst>
              <p:ext uri="{D42A27DB-BD31-4B8C-83A1-F6EECF244321}">
                <p14:modId xmlns:p14="http://schemas.microsoft.com/office/powerpoint/2010/main" val="1903921491"/>
              </p:ext>
            </p:extLst>
          </p:nvPr>
        </p:nvGraphicFramePr>
        <p:xfrm>
          <a:off x="0" y="1236663"/>
          <a:ext cx="9144000" cy="5343181"/>
        </p:xfrm>
        <a:graphic>
          <a:graphicData uri="http://schemas.openxmlformats.org/drawingml/2006/table">
            <a:tbl>
              <a:tblPr firstRow="1" bandRow="1">
                <a:tableStyleId>{5C22544A-7EE6-4342-B048-85BDC9FD1C3A}</a:tableStyleId>
              </a:tblPr>
              <a:tblGrid>
                <a:gridCol w="3048000"/>
                <a:gridCol w="3048000"/>
                <a:gridCol w="3048000"/>
              </a:tblGrid>
              <a:tr h="1197901">
                <a:tc>
                  <a:txBody>
                    <a:bodyPr/>
                    <a:lstStyle/>
                    <a:p>
                      <a:r>
                        <a:rPr lang="ru-RU" sz="1800" b="1" kern="1200" dirty="0" smtClean="0">
                          <a:solidFill>
                            <a:schemeClr val="lt1"/>
                          </a:solidFill>
                          <a:effectLst/>
                          <a:latin typeface="Times New Roman"/>
                          <a:ea typeface="+mn-ea"/>
                          <a:cs typeface="Times New Roman"/>
                        </a:rPr>
                        <a:t>Содержание (раздел, темы)</a:t>
                      </a:r>
                      <a:r>
                        <a:rPr lang="ru-RU" dirty="0" smtClean="0">
                          <a:effectLst/>
                          <a:latin typeface="Times New Roman"/>
                          <a:cs typeface="Times New Roman"/>
                        </a:rPr>
                        <a:t> </a:t>
                      </a:r>
                      <a:endParaRPr lang="ru-RU" dirty="0">
                        <a:latin typeface="Times New Roman"/>
                        <a:cs typeface="Times New Roman"/>
                      </a:endParaRPr>
                    </a:p>
                  </a:txBody>
                  <a:tcPr/>
                </a:tc>
                <a:tc>
                  <a:txBody>
                    <a:bodyPr/>
                    <a:lstStyle/>
                    <a:p>
                      <a:endParaRPr lang="ru-RU" dirty="0">
                        <a:latin typeface="Times New Roman"/>
                        <a:cs typeface="Times New Roman"/>
                      </a:endParaRPr>
                    </a:p>
                  </a:txBody>
                  <a:tcPr/>
                </a:tc>
                <a:tc>
                  <a:txBody>
                    <a:bodyPr/>
                    <a:lstStyle/>
                    <a:p>
                      <a:r>
                        <a:rPr lang="ru-RU" sz="1800" b="1" kern="1200" dirty="0" smtClean="0">
                          <a:solidFill>
                            <a:schemeClr val="lt1"/>
                          </a:solidFill>
                          <a:effectLst/>
                          <a:latin typeface="Times New Roman"/>
                          <a:ea typeface="+mn-ea"/>
                          <a:cs typeface="Times New Roman"/>
                        </a:rPr>
                        <a:t>Основные виды деятельности учащихся (на уровне УУД)У</a:t>
                      </a:r>
                      <a:r>
                        <a:rPr lang="ru-RU" dirty="0" smtClean="0">
                          <a:effectLst/>
                          <a:latin typeface="Times New Roman"/>
                          <a:cs typeface="Times New Roman"/>
                        </a:rPr>
                        <a:t> </a:t>
                      </a:r>
                      <a:endParaRPr lang="ru-RU" dirty="0">
                        <a:latin typeface="Times New Roman"/>
                        <a:cs typeface="Times New Roman"/>
                      </a:endParaRPr>
                    </a:p>
                  </a:txBody>
                  <a:tcPr/>
                </a:tc>
              </a:tr>
              <a:tr h="3593704">
                <a:tc>
                  <a:txBody>
                    <a:bodyPr/>
                    <a:lstStyle/>
                    <a:p>
                      <a:pPr algn="just">
                        <a:spcAft>
                          <a:spcPts val="0"/>
                        </a:spcAft>
                      </a:pPr>
                      <a:r>
                        <a:rPr lang="ru-RU" sz="1800" dirty="0">
                          <a:effectLst/>
                          <a:latin typeface="Times New Roman"/>
                          <a:ea typeface="ＭＳ 明朝"/>
                          <a:cs typeface="Times New Roman"/>
                        </a:rPr>
                        <a:t>Россия и мир накануне Первой мировой войны.</a:t>
                      </a:r>
                      <a:endParaRPr lang="ru-RU" sz="1800" dirty="0">
                        <a:effectLst/>
                        <a:latin typeface="Cambria"/>
                        <a:ea typeface="ＭＳ 明朝"/>
                        <a:cs typeface="Times New Roman"/>
                      </a:endParaRPr>
                    </a:p>
                  </a:txBody>
                  <a:tcPr marL="68580" marR="68580" marT="0" marB="0"/>
                </a:tc>
                <a:tc>
                  <a:txBody>
                    <a:bodyPr/>
                    <a:lstStyle/>
                    <a:p>
                      <a:pPr algn="just">
                        <a:spcAft>
                          <a:spcPts val="0"/>
                        </a:spcAft>
                      </a:pPr>
                      <a:r>
                        <a:rPr lang="ru-RU" sz="1800" dirty="0" smtClean="0">
                          <a:effectLst/>
                          <a:latin typeface="Times New Roman"/>
                          <a:ea typeface="ＭＳ 明朝"/>
                          <a:cs typeface="Times New Roman"/>
                        </a:rPr>
                        <a:t>Виды</a:t>
                      </a:r>
                      <a:r>
                        <a:rPr lang="ru-RU" sz="1800" baseline="0" dirty="0" smtClean="0">
                          <a:effectLst/>
                          <a:latin typeface="Times New Roman"/>
                          <a:ea typeface="ＭＳ 明朝"/>
                          <a:cs typeface="Times New Roman"/>
                        </a:rPr>
                        <a:t> заданий и приемы </a:t>
                      </a:r>
                      <a:r>
                        <a:rPr lang="ru-RU" sz="1800" baseline="0" dirty="0" smtClean="0">
                          <a:effectLst/>
                          <a:latin typeface="ＭＳ ゴシック"/>
                          <a:ea typeface="ＭＳ ゴシック"/>
                          <a:cs typeface="ＭＳ ゴシック"/>
                        </a:rPr>
                        <a:t>⏎</a:t>
                      </a:r>
                      <a:endParaRPr lang="ru-RU" sz="1800" dirty="0">
                        <a:effectLst/>
                        <a:latin typeface="Cambria"/>
                        <a:ea typeface="ＭＳ 明朝"/>
                        <a:cs typeface="Times New Roman"/>
                      </a:endParaRPr>
                    </a:p>
                  </a:txBody>
                  <a:tcPr marL="68580" marR="68580" marT="0" marB="0"/>
                </a:tc>
                <a:tc>
                  <a:txBody>
                    <a:bodyPr/>
                    <a:lstStyle/>
                    <a:p>
                      <a:pPr algn="just">
                        <a:spcAft>
                          <a:spcPts val="0"/>
                        </a:spcAft>
                      </a:pPr>
                      <a:r>
                        <a:rPr lang="ru-RU" sz="1600" dirty="0">
                          <a:solidFill>
                            <a:srgbClr val="FF0000"/>
                          </a:solidFill>
                          <a:effectLst/>
                          <a:latin typeface="Times New Roman"/>
                          <a:ea typeface="ＭＳ 明朝"/>
                          <a:cs typeface="Times New Roman"/>
                        </a:rPr>
                        <a:t>Работа с исторической картой</a:t>
                      </a:r>
                      <a:r>
                        <a:rPr lang="ru-RU" sz="1600" dirty="0">
                          <a:effectLst/>
                          <a:latin typeface="Times New Roman"/>
                          <a:ea typeface="ＭＳ 明朝"/>
                          <a:cs typeface="Times New Roman"/>
                        </a:rPr>
                        <a:t>, хронологией,  историческими источниками. </a:t>
                      </a:r>
                      <a:r>
                        <a:rPr lang="ru-RU" sz="1600" dirty="0">
                          <a:solidFill>
                            <a:srgbClr val="FF0000"/>
                          </a:solidFill>
                          <a:effectLst/>
                          <a:latin typeface="Times New Roman"/>
                          <a:ea typeface="ＭＳ 明朝"/>
                          <a:cs typeface="Times New Roman"/>
                        </a:rPr>
                        <a:t>Составление глоссария</a:t>
                      </a:r>
                      <a:endParaRPr lang="ru-RU" sz="1600" dirty="0">
                        <a:solidFill>
                          <a:srgbClr val="FF0000"/>
                        </a:solidFill>
                        <a:effectLst/>
                        <a:latin typeface="Cambria"/>
                        <a:ea typeface="ＭＳ 明朝"/>
                        <a:cs typeface="Times New Roman"/>
                      </a:endParaRPr>
                    </a:p>
                    <a:p>
                      <a:pPr algn="just">
                        <a:spcAft>
                          <a:spcPts val="0"/>
                        </a:spcAft>
                      </a:pPr>
                      <a:r>
                        <a:rPr lang="ru-RU" sz="1600" dirty="0" smtClean="0">
                          <a:solidFill>
                            <a:srgbClr val="FF0000"/>
                          </a:solidFill>
                          <a:effectLst/>
                          <a:latin typeface="Times New Roman"/>
                          <a:ea typeface="ＭＳ 明朝"/>
                          <a:cs typeface="Times New Roman"/>
                        </a:rPr>
                        <a:t>Раскрывать причины </a:t>
                      </a:r>
                      <a:r>
                        <a:rPr lang="ru-RU" sz="1600" dirty="0" smtClean="0">
                          <a:effectLst/>
                          <a:latin typeface="Times New Roman"/>
                          <a:ea typeface="ＭＳ 明朝"/>
                          <a:cs typeface="Times New Roman"/>
                        </a:rPr>
                        <a:t>и </a:t>
                      </a:r>
                      <a:r>
                        <a:rPr lang="ru-RU" sz="1600" dirty="0">
                          <a:effectLst/>
                          <a:latin typeface="Times New Roman"/>
                          <a:ea typeface="ＭＳ 明朝"/>
                          <a:cs typeface="Times New Roman"/>
                        </a:rPr>
                        <a:t>характер Первой мировой войны.</a:t>
                      </a:r>
                      <a:br>
                        <a:rPr lang="ru-RU" sz="1600" dirty="0">
                          <a:effectLst/>
                          <a:latin typeface="Times New Roman"/>
                          <a:ea typeface="ＭＳ 明朝"/>
                          <a:cs typeface="Times New Roman"/>
                        </a:rPr>
                      </a:br>
                      <a:r>
                        <a:rPr lang="ru-RU" sz="1600" dirty="0">
                          <a:solidFill>
                            <a:srgbClr val="FF0000"/>
                          </a:solidFill>
                          <a:effectLst/>
                          <a:latin typeface="Times New Roman"/>
                          <a:ea typeface="ＭＳ 明朝"/>
                          <a:cs typeface="Times New Roman"/>
                        </a:rPr>
                        <a:t>Рассказывать о ходе </a:t>
                      </a:r>
                      <a:r>
                        <a:rPr lang="ru-RU" sz="1600" dirty="0">
                          <a:effectLst/>
                          <a:latin typeface="Times New Roman"/>
                          <a:ea typeface="ＭＳ 明朝"/>
                          <a:cs typeface="Times New Roman"/>
                        </a:rPr>
                        <a:t>военных</a:t>
                      </a:r>
                      <a:br>
                        <a:rPr lang="ru-RU" sz="1600" dirty="0">
                          <a:effectLst/>
                          <a:latin typeface="Times New Roman"/>
                          <a:ea typeface="ＭＳ 明朝"/>
                          <a:cs typeface="Times New Roman"/>
                        </a:rPr>
                      </a:br>
                      <a:r>
                        <a:rPr lang="ru-RU" sz="1600" dirty="0">
                          <a:effectLst/>
                          <a:latin typeface="Times New Roman"/>
                          <a:ea typeface="ＭＳ 明朝"/>
                          <a:cs typeface="Times New Roman"/>
                        </a:rPr>
                        <a:t>действий на Восточном и Западном фронтах, используя историческую карту.</a:t>
                      </a:r>
                      <a:br>
                        <a:rPr lang="ru-RU" sz="1600" dirty="0">
                          <a:effectLst/>
                          <a:latin typeface="Times New Roman"/>
                          <a:ea typeface="ＭＳ 明朝"/>
                          <a:cs typeface="Times New Roman"/>
                        </a:rPr>
                      </a:br>
                      <a:r>
                        <a:rPr lang="ru-RU" sz="1600" dirty="0">
                          <a:solidFill>
                            <a:srgbClr val="FF0000"/>
                          </a:solidFill>
                          <a:effectLst/>
                          <a:latin typeface="Times New Roman"/>
                          <a:ea typeface="ＭＳ 明朝"/>
                          <a:cs typeface="Times New Roman"/>
                        </a:rPr>
                        <a:t>Характеризовать положение</a:t>
                      </a:r>
                      <a:r>
                        <a:rPr lang="ru-RU" sz="1600" dirty="0">
                          <a:effectLst/>
                          <a:latin typeface="Times New Roman"/>
                          <a:ea typeface="ＭＳ 明朝"/>
                          <a:cs typeface="Times New Roman"/>
                        </a:rPr>
                        <a:t/>
                      </a:r>
                      <a:br>
                        <a:rPr lang="ru-RU" sz="1600" dirty="0">
                          <a:effectLst/>
                          <a:latin typeface="Times New Roman"/>
                          <a:ea typeface="ＭＳ 明朝"/>
                          <a:cs typeface="Times New Roman"/>
                        </a:rPr>
                      </a:br>
                      <a:r>
                        <a:rPr lang="ru-RU" sz="1600" dirty="0">
                          <a:effectLst/>
                          <a:latin typeface="Times New Roman"/>
                          <a:ea typeface="ＭＳ 明朝"/>
                          <a:cs typeface="Times New Roman"/>
                        </a:rPr>
                        <a:t>людей на фронте и в тылу на</a:t>
                      </a:r>
                      <a:br>
                        <a:rPr lang="ru-RU" sz="1600" dirty="0">
                          <a:effectLst/>
                          <a:latin typeface="Times New Roman"/>
                          <a:ea typeface="ＭＳ 明朝"/>
                          <a:cs typeface="Times New Roman"/>
                        </a:rPr>
                      </a:br>
                      <a:r>
                        <a:rPr lang="ru-RU" sz="1600" dirty="0">
                          <a:effectLst/>
                          <a:latin typeface="Times New Roman"/>
                          <a:ea typeface="ＭＳ 明朝"/>
                          <a:cs typeface="Times New Roman"/>
                        </a:rPr>
                        <a:t>основе анализа различных источников.</a:t>
                      </a:r>
                      <a:endParaRPr lang="ru-RU" sz="1600" dirty="0">
                        <a:effectLst/>
                        <a:latin typeface="Cambria"/>
                        <a:ea typeface="ＭＳ 明朝"/>
                        <a:cs typeface="Times New Roman"/>
                      </a:endParaRPr>
                    </a:p>
                    <a:p>
                      <a:pPr algn="just">
                        <a:spcAft>
                          <a:spcPts val="0"/>
                        </a:spcAft>
                      </a:pPr>
                      <a:r>
                        <a:rPr lang="ru-RU" sz="1600" dirty="0">
                          <a:solidFill>
                            <a:srgbClr val="FF0000"/>
                          </a:solidFill>
                          <a:effectLst/>
                          <a:latin typeface="Times New Roman"/>
                          <a:ea typeface="ＭＳ 明朝"/>
                          <a:cs typeface="Times New Roman"/>
                        </a:rPr>
                        <a:t>Раскрывать экономические </a:t>
                      </a:r>
                      <a:r>
                        <a:rPr lang="ru-RU" sz="1600" dirty="0">
                          <a:effectLst/>
                          <a:latin typeface="Times New Roman"/>
                          <a:ea typeface="ＭＳ 明朝"/>
                          <a:cs typeface="Times New Roman"/>
                        </a:rPr>
                        <a:t>и</a:t>
                      </a:r>
                      <a:br>
                        <a:rPr lang="ru-RU" sz="1600" dirty="0">
                          <a:effectLst/>
                          <a:latin typeface="Times New Roman"/>
                          <a:ea typeface="ＭＳ 明朝"/>
                          <a:cs typeface="Times New Roman"/>
                        </a:rPr>
                      </a:br>
                      <a:r>
                        <a:rPr lang="ru-RU" sz="1600" dirty="0">
                          <a:effectLst/>
                          <a:latin typeface="Times New Roman"/>
                          <a:ea typeface="ＭＳ 明朝"/>
                          <a:cs typeface="Times New Roman"/>
                        </a:rPr>
                        <a:t>социальные последствия войны</a:t>
                      </a:r>
                      <a:br>
                        <a:rPr lang="ru-RU" sz="1600" dirty="0">
                          <a:effectLst/>
                          <a:latin typeface="Times New Roman"/>
                          <a:ea typeface="ＭＳ 明朝"/>
                          <a:cs typeface="Times New Roman"/>
                        </a:rPr>
                      </a:br>
                      <a:r>
                        <a:rPr lang="ru-RU" sz="1600" dirty="0">
                          <a:effectLst/>
                          <a:latin typeface="Times New Roman"/>
                          <a:ea typeface="ＭＳ 明朝"/>
                          <a:cs typeface="Times New Roman"/>
                        </a:rPr>
                        <a:t>для российского общества</a:t>
                      </a:r>
                      <a:endParaRPr lang="ru-RU" sz="1600" dirty="0">
                        <a:effectLst/>
                        <a:latin typeface="Cambria"/>
                        <a:ea typeface="ＭＳ 明朝"/>
                        <a:cs typeface="Times New Roman"/>
                      </a:endParaRPr>
                    </a:p>
                  </a:txBody>
                  <a:tcPr marL="68580" marR="68580" marT="0" marB="0"/>
                </a:tc>
              </a:tr>
            </a:tbl>
          </a:graphicData>
        </a:graphic>
      </p:graphicFrame>
      <p:sp>
        <p:nvSpPr>
          <p:cNvPr id="4" name="Дата 3"/>
          <p:cNvSpPr>
            <a:spLocks noGrp="1"/>
          </p:cNvSpPr>
          <p:nvPr>
            <p:ph type="dt" sz="half" idx="10"/>
          </p:nvPr>
        </p:nvSpPr>
        <p:spPr/>
        <p:txBody>
          <a:bodyPr/>
          <a:lstStyle/>
          <a:p>
            <a:pPr>
              <a:defRPr/>
            </a:pPr>
            <a:fld id="{655D6A99-8E49-3641-8276-43B87D69BBBD}" type="datetime6">
              <a:rPr lang="ru-RU" smtClean="0"/>
              <a:t>Август 19</a:t>
            </a:fld>
            <a:endParaRPr lang="ru-RU"/>
          </a:p>
        </p:txBody>
      </p:sp>
      <p:sp>
        <p:nvSpPr>
          <p:cNvPr id="5" name="Нижний колонтитул 4"/>
          <p:cNvSpPr>
            <a:spLocks noGrp="1"/>
          </p:cNvSpPr>
          <p:nvPr>
            <p:ph type="ftr" sz="quarter" idx="11"/>
          </p:nvPr>
        </p:nvSpPr>
        <p:spPr/>
        <p:txBody>
          <a:bodyPr/>
          <a:lstStyle/>
          <a:p>
            <a:pPr>
              <a:defRPr/>
            </a:pPr>
            <a:r>
              <a:rPr lang="ru-RU" smtClean="0"/>
              <a:t>Семинар тьторов МО Павловский район </a:t>
            </a:r>
            <a:endParaRPr lang="ru-RU"/>
          </a:p>
        </p:txBody>
      </p:sp>
      <p:sp>
        <p:nvSpPr>
          <p:cNvPr id="6" name="Номер слайда 5"/>
          <p:cNvSpPr>
            <a:spLocks noGrp="1"/>
          </p:cNvSpPr>
          <p:nvPr>
            <p:ph type="sldNum" sz="quarter" idx="12"/>
          </p:nvPr>
        </p:nvSpPr>
        <p:spPr/>
        <p:txBody>
          <a:bodyPr/>
          <a:lstStyle/>
          <a:p>
            <a:pPr>
              <a:defRPr/>
            </a:pPr>
            <a:fld id="{35467461-D918-BE49-884C-2A7595C42F15}" type="slidenum">
              <a:rPr lang="ru-RU" smtClean="0"/>
              <a:pPr>
                <a:defRPr/>
              </a:pPr>
              <a:t>7</a:t>
            </a:fld>
            <a:endParaRPr lang="ru-RU"/>
          </a:p>
        </p:txBody>
      </p:sp>
    </p:spTree>
    <p:extLst>
      <p:ext uri="{BB962C8B-B14F-4D97-AF65-F5344CB8AC3E}">
        <p14:creationId xmlns:p14="http://schemas.microsoft.com/office/powerpoint/2010/main" val="3747323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900"/>
            <a:ext cx="9144000" cy="1143000"/>
          </a:xfrm>
        </p:spPr>
        <p:txBody>
          <a:bodyPr>
            <a:normAutofit fontScale="90000"/>
          </a:bodyPr>
          <a:lstStyle/>
          <a:p>
            <a:r>
              <a:rPr lang="ru-RU" sz="4200" b="1" dirty="0" smtClean="0">
                <a:latin typeface="Times New Roman"/>
                <a:cs typeface="Times New Roman"/>
              </a:rPr>
              <a:t>Посещение урока</a:t>
            </a:r>
            <a:r>
              <a:rPr lang="ru-RU" b="1" dirty="0" smtClean="0"/>
              <a:t/>
            </a:r>
            <a:br>
              <a:rPr lang="ru-RU" b="1" dirty="0" smtClean="0"/>
            </a:br>
            <a:r>
              <a:rPr lang="ru-RU" b="1" dirty="0" smtClean="0">
                <a:latin typeface="Times New Roman"/>
                <a:cs typeface="Times New Roman"/>
              </a:rPr>
              <a:t> ( на основе КИП СОШ 12</a:t>
            </a:r>
            <a:r>
              <a:rPr lang="ru-RU" b="1" dirty="0" smtClean="0"/>
              <a:t>) </a:t>
            </a:r>
            <a:br>
              <a:rPr lang="ru-RU" b="1" dirty="0" smtClean="0"/>
            </a:br>
            <a:r>
              <a:rPr lang="ru-RU" sz="2400" b="1" i="1" dirty="0" smtClean="0">
                <a:latin typeface="Times New Roman" pitchFamily="18" charset="0"/>
                <a:cs typeface="Times New Roman" pitchFamily="18" charset="0"/>
              </a:rPr>
              <a:t>Цель</a:t>
            </a:r>
            <a:r>
              <a:rPr lang="ru-RU" sz="2400" b="1" i="1"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работа со слабоуспевающими и мотивированными учащимися</a:t>
            </a:r>
            <a:endParaRPr lang="ru-RU" sz="2400" i="1" dirty="0">
              <a:latin typeface="Times New Roman" pitchFamily="18" charset="0"/>
              <a:cs typeface="Times New Roman" pitchFamily="18" charset="0"/>
            </a:endParaRPr>
          </a:p>
        </p:txBody>
      </p:sp>
      <p:sp>
        <p:nvSpPr>
          <p:cNvPr id="3" name="Содержимое 2"/>
          <p:cNvSpPr>
            <a:spLocks noGrp="1"/>
          </p:cNvSpPr>
          <p:nvPr>
            <p:ph idx="1"/>
          </p:nvPr>
        </p:nvSpPr>
        <p:spPr>
          <a:xfrm>
            <a:off x="285720" y="928670"/>
            <a:ext cx="8715436" cy="3429023"/>
          </a:xfrm>
        </p:spPr>
        <p:txBody>
          <a:bodyPr>
            <a:normAutofit fontScale="77500" lnSpcReduction="20000"/>
          </a:bodyPr>
          <a:lstStyle/>
          <a:p>
            <a:pPr>
              <a:buNone/>
            </a:pPr>
            <a:r>
              <a:rPr lang="ru-RU" b="1" u="sng" dirty="0" smtClean="0">
                <a:solidFill>
                  <a:srgbClr val="FF0000"/>
                </a:solidFill>
                <a:latin typeface="Times New Roman"/>
                <a:cs typeface="Times New Roman"/>
              </a:rPr>
              <a:t>Обращаем внимание:</a:t>
            </a:r>
          </a:p>
          <a:p>
            <a:r>
              <a:rPr lang="ru-RU" dirty="0" smtClean="0">
                <a:latin typeface="Times New Roman"/>
                <a:cs typeface="Times New Roman"/>
              </a:rPr>
              <a:t>Формулирование темы и целей урока</a:t>
            </a:r>
          </a:p>
          <a:p>
            <a:r>
              <a:rPr lang="ru-RU" dirty="0" smtClean="0">
                <a:latin typeface="Times New Roman"/>
                <a:cs typeface="Times New Roman"/>
              </a:rPr>
              <a:t>Наличие </a:t>
            </a:r>
            <a:r>
              <a:rPr lang="ru-RU" dirty="0" err="1" smtClean="0">
                <a:latin typeface="Times New Roman"/>
                <a:cs typeface="Times New Roman"/>
              </a:rPr>
              <a:t>деятельностного</a:t>
            </a:r>
            <a:r>
              <a:rPr lang="ru-RU" dirty="0" smtClean="0">
                <a:latin typeface="Times New Roman"/>
                <a:cs typeface="Times New Roman"/>
              </a:rPr>
              <a:t> подхода</a:t>
            </a:r>
          </a:p>
          <a:p>
            <a:r>
              <a:rPr lang="ru-RU" dirty="0" smtClean="0">
                <a:latin typeface="Times New Roman"/>
                <a:cs typeface="Times New Roman"/>
              </a:rPr>
              <a:t>Использование методических приёмов, повышающих уровень усвоения материала всеми учащимися</a:t>
            </a:r>
          </a:p>
          <a:p>
            <a:r>
              <a:rPr lang="ru-RU" dirty="0" smtClean="0">
                <a:latin typeface="Times New Roman"/>
                <a:cs typeface="Times New Roman"/>
              </a:rPr>
              <a:t>Аргументированность ответов учащихся</a:t>
            </a:r>
          </a:p>
          <a:p>
            <a:r>
              <a:rPr lang="ru-RU" dirty="0" smtClean="0">
                <a:latin typeface="Times New Roman"/>
                <a:cs typeface="Times New Roman"/>
              </a:rPr>
              <a:t>Наличие системы повторения и закрепления</a:t>
            </a:r>
          </a:p>
          <a:p>
            <a:r>
              <a:rPr lang="ru-RU" dirty="0" smtClean="0">
                <a:latin typeface="Times New Roman"/>
                <a:cs typeface="Times New Roman"/>
              </a:rPr>
              <a:t>Поэтапная проверка учителем усвоения материала учащимися, наличие обратной связи</a:t>
            </a:r>
          </a:p>
          <a:p>
            <a:r>
              <a:rPr lang="ru-RU" dirty="0" smtClean="0">
                <a:latin typeface="Times New Roman"/>
                <a:cs typeface="Times New Roman"/>
              </a:rPr>
              <a:t>Использование дифференцированного подхода при работе со слабоуспевающими и мотивированными учащимися</a:t>
            </a:r>
          </a:p>
          <a:p>
            <a:r>
              <a:rPr lang="ru-RU" dirty="0" smtClean="0">
                <a:latin typeface="Times New Roman"/>
                <a:cs typeface="Times New Roman"/>
              </a:rPr>
              <a:t>Объективность оценивания</a:t>
            </a:r>
          </a:p>
        </p:txBody>
      </p:sp>
      <p:sp>
        <p:nvSpPr>
          <p:cNvPr id="4" name="Содержимое 2"/>
          <p:cNvSpPr txBox="1">
            <a:spLocks/>
          </p:cNvSpPr>
          <p:nvPr/>
        </p:nvSpPr>
        <p:spPr>
          <a:xfrm>
            <a:off x="71406" y="4143380"/>
            <a:ext cx="9001156" cy="2677656"/>
          </a:xfrm>
          <a:prstGeom prst="rect">
            <a:avLst/>
          </a:prstGeom>
          <a:ln w="44450">
            <a:solidFill>
              <a:srgbClr val="C00000"/>
            </a:solidFill>
          </a:ln>
        </p:spPr>
        <p:txBody>
          <a:bodyPr vert="horz" wrap="square" lIns="91440" tIns="45720" rIns="91440" bIns="45720" rtlCol="0">
            <a:spAutoFit/>
          </a:bodyPr>
          <a:lstStyle/>
          <a:p>
            <a:pPr marL="342900" marR="0" lvl="0" indent="-342900" algn="l" defTabSz="914400" rtl="0" eaLnBrk="1" fontAlgn="auto" latinLnBrk="0" hangingPunct="1">
              <a:lnSpc>
                <a:spcPct val="100000"/>
              </a:lnSpc>
              <a:spcAft>
                <a:spcPts val="0"/>
              </a:spcAft>
              <a:buClrTx/>
              <a:buSzTx/>
              <a:buFont typeface="Arial" pitchFamily="34" charset="0"/>
              <a:buNone/>
              <a:tabLst/>
              <a:defRPr/>
            </a:pPr>
            <a:r>
              <a:rPr kumimoji="0" lang="ru-RU" sz="2400" b="1" i="0" u="none" strike="noStrike" kern="1200" cap="none" spc="0" normalizeH="0" baseline="0" noProof="0" dirty="0" smtClean="0">
                <a:ln>
                  <a:noFill/>
                </a:ln>
                <a:solidFill>
                  <a:schemeClr val="tx1"/>
                </a:solidFill>
                <a:effectLst/>
                <a:uLnTx/>
                <a:uFillTx/>
                <a:latin typeface="+mn-lt"/>
                <a:ea typeface="+mn-ea"/>
                <a:cs typeface="+mn-cs"/>
              </a:rPr>
              <a:t>РИСКИ:</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Непонимание учащимися выполняемых действий на уроке, отсутствие мотивации</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baseline="0" noProof="0" dirty="0" smtClean="0">
                <a:ln>
                  <a:noFill/>
                </a:ln>
                <a:solidFill>
                  <a:schemeClr val="tx1"/>
                </a:solidFill>
                <a:effectLst/>
                <a:uLnTx/>
                <a:uFillTx/>
                <a:latin typeface="+mn-lt"/>
                <a:ea typeface="+mn-ea"/>
                <a:cs typeface="+mn-cs"/>
              </a:rPr>
              <a:t>Непонимание учащимися содержания теоретического материала</a:t>
            </a:r>
            <a:endParaRPr kumimoji="0" lang="ru-RU" i="0" u="none" strike="noStrike" kern="1200" cap="none" spc="0" normalizeH="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baseline="0" dirty="0" smtClean="0"/>
              <a:t>Отсутствие:</a:t>
            </a:r>
            <a:r>
              <a:rPr lang="ru-RU" dirty="0" smtClean="0"/>
              <a:t> связи между теорией и практикой, полного понимания содержания программного материала учащимся</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baseline="0" noProof="0" dirty="0" smtClean="0">
                <a:ln>
                  <a:noFill/>
                </a:ln>
                <a:solidFill>
                  <a:schemeClr val="tx1"/>
                </a:solidFill>
                <a:effectLst/>
                <a:uLnTx/>
                <a:uFillTx/>
                <a:latin typeface="+mn-lt"/>
                <a:ea typeface="+mn-ea"/>
                <a:cs typeface="+mn-cs"/>
              </a:rPr>
              <a:t>Отсутствие</a:t>
            </a:r>
            <a:r>
              <a:rPr kumimoji="0" lang="ru-RU" i="0" u="none" strike="noStrike" kern="1200" cap="none" spc="0" normalizeH="0" noProof="0" dirty="0" smtClean="0">
                <a:ln>
                  <a:noFill/>
                </a:ln>
                <a:solidFill>
                  <a:schemeClr val="tx1"/>
                </a:solidFill>
                <a:effectLst/>
                <a:uLnTx/>
                <a:uFillTx/>
                <a:latin typeface="+mn-lt"/>
                <a:ea typeface="+mn-ea"/>
                <a:cs typeface="+mn-cs"/>
              </a:rPr>
              <a:t> </a:t>
            </a:r>
            <a:r>
              <a:rPr lang="ru-RU" dirty="0" smtClean="0"/>
              <a:t> </a:t>
            </a:r>
            <a:r>
              <a:rPr kumimoji="0" lang="ru-RU" i="0" u="none" strike="noStrike" kern="1200" cap="none" spc="0" normalizeH="0" noProof="0" dirty="0" smtClean="0">
                <a:ln>
                  <a:noFill/>
                </a:ln>
                <a:solidFill>
                  <a:schemeClr val="tx1"/>
                </a:solidFill>
                <a:effectLst/>
                <a:uLnTx/>
                <a:uFillTx/>
                <a:latin typeface="+mn-lt"/>
                <a:ea typeface="+mn-ea"/>
                <a:cs typeface="+mn-cs"/>
              </a:rPr>
              <a:t>коррекционных  действий учителя по усвоению материала</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lang="ru-RU" dirty="0" smtClean="0"/>
              <a:t>Отсутствие системы работы со слабоуспевающими и мотивированными учащимися на уроке</a:t>
            </a:r>
          </a:p>
          <a:p>
            <a:pPr marL="514350" marR="0" lvl="0" indent="-514350" algn="l" defTabSz="914400" rtl="0" eaLnBrk="1" fontAlgn="auto" latinLnBrk="0" hangingPunct="1">
              <a:lnSpc>
                <a:spcPct val="100000"/>
              </a:lnSpc>
              <a:spcAft>
                <a:spcPts val="0"/>
              </a:spcAft>
              <a:buClrTx/>
              <a:buSzTx/>
              <a:buFont typeface="Arial" pitchFamily="34" charset="0"/>
              <a:buAutoNum type="arabicPeriod"/>
              <a:tabLst/>
              <a:defRPr/>
            </a:pPr>
            <a:r>
              <a:rPr kumimoji="0" lang="ru-RU" i="0" u="none" strike="noStrike" kern="1200" cap="none" spc="0" normalizeH="0" noProof="0" dirty="0" smtClean="0">
                <a:ln>
                  <a:noFill/>
                </a:ln>
                <a:solidFill>
                  <a:schemeClr val="tx1"/>
                </a:solidFill>
                <a:effectLst/>
                <a:uLnTx/>
                <a:uFillTx/>
                <a:latin typeface="+mn-lt"/>
                <a:ea typeface="+mn-ea"/>
                <a:cs typeface="+mn-cs"/>
              </a:rPr>
              <a:t>Низкий уровень требований к знаниям учащихся</a:t>
            </a:r>
          </a:p>
        </p:txBody>
      </p:sp>
    </p:spTree>
    <p:extLst>
      <p:ext uri="{BB962C8B-B14F-4D97-AF65-F5344CB8AC3E}">
        <p14:creationId xmlns:p14="http://schemas.microsoft.com/office/powerpoint/2010/main" val="5940384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Разные группы </a:t>
            </a:r>
            <a:endParaRPr lang="ru-RU" dirty="0"/>
          </a:p>
        </p:txBody>
      </p:sp>
      <p:pic>
        <p:nvPicPr>
          <p:cNvPr id="7" name="Содержимое 6" descr="Снимок экрана 2018-01-25 в 0.48.43.png"/>
          <p:cNvPicPr>
            <a:picLocks noGrp="1" noChangeAspect="1"/>
          </p:cNvPicPr>
          <p:nvPr>
            <p:ph idx="1"/>
          </p:nvPr>
        </p:nvPicPr>
        <p:blipFill>
          <a:blip r:embed="rId2">
            <a:extLst>
              <a:ext uri="{28A0092B-C50C-407E-A947-70E740481C1C}">
                <a14:useLocalDpi xmlns:a14="http://schemas.microsoft.com/office/drawing/2010/main" val="0"/>
              </a:ext>
            </a:extLst>
          </a:blip>
          <a:srcRect t="12637" b="12637"/>
          <a:stretch>
            <a:fillRect/>
          </a:stretch>
        </p:blipFill>
        <p:spPr>
          <a:xfrm>
            <a:off x="284163" y="1897766"/>
            <a:ext cx="8574087" cy="4904391"/>
          </a:xfrm>
        </p:spPr>
      </p:pic>
      <p:sp>
        <p:nvSpPr>
          <p:cNvPr id="4" name="Дата 3"/>
          <p:cNvSpPr>
            <a:spLocks noGrp="1"/>
          </p:cNvSpPr>
          <p:nvPr>
            <p:ph type="dt" sz="half" idx="10"/>
          </p:nvPr>
        </p:nvSpPr>
        <p:spPr/>
        <p:txBody>
          <a:bodyPr/>
          <a:lstStyle/>
          <a:p>
            <a:r>
              <a:rPr lang="ru-RU" smtClean="0"/>
              <a:t>26.01.18</a:t>
            </a:r>
            <a:endParaRPr lang="en-US"/>
          </a:p>
        </p:txBody>
      </p:sp>
      <p:sp>
        <p:nvSpPr>
          <p:cNvPr id="5" name="Нижний колонтитул 4"/>
          <p:cNvSpPr>
            <a:spLocks noGrp="1"/>
          </p:cNvSpPr>
          <p:nvPr>
            <p:ph type="ftr" sz="quarter" idx="11"/>
          </p:nvPr>
        </p:nvSpPr>
        <p:spPr/>
        <p:txBody>
          <a:bodyPr/>
          <a:lstStyle/>
          <a:p>
            <a:r>
              <a:rPr lang="ru-RU" smtClean="0"/>
              <a:t>МБОУ СОШ № 12 ст. павловская </a:t>
            </a:r>
            <a:endParaRPr lang="en-US"/>
          </a:p>
        </p:txBody>
      </p:sp>
      <p:sp>
        <p:nvSpPr>
          <p:cNvPr id="6" name="Номер слайда 5"/>
          <p:cNvSpPr>
            <a:spLocks noGrp="1"/>
          </p:cNvSpPr>
          <p:nvPr>
            <p:ph type="sldNum" sz="quarter" idx="12"/>
          </p:nvPr>
        </p:nvSpPr>
        <p:spPr/>
        <p:txBody>
          <a:bodyPr/>
          <a:lstStyle/>
          <a:p>
            <a:fld id="{4A822907-8A9D-4F6B-98F6-913902AD56B5}" type="slidenum">
              <a:rPr lang="en-US" smtClean="0"/>
              <a:t>9</a:t>
            </a:fld>
            <a:endParaRPr lang="en-US"/>
          </a:p>
        </p:txBody>
      </p:sp>
    </p:spTree>
    <p:extLst>
      <p:ext uri="{BB962C8B-B14F-4D97-AF65-F5344CB8AC3E}">
        <p14:creationId xmlns:p14="http://schemas.microsoft.com/office/powerpoint/2010/main" val="374584863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Аптека.thmx</Template>
  <TotalTime>392</TotalTime>
  <Words>1400</Words>
  <Application>Microsoft Macintosh PowerPoint</Application>
  <PresentationFormat>Экран (4:3)</PresentationFormat>
  <Paragraphs>229</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Аптека</vt:lpstr>
      <vt:lpstr>Основные аспекты работы со слабоуспевающими учащимися: принципы, подходы</vt:lpstr>
      <vt:lpstr>Давайте подумаем, что мешает подготовке? </vt:lpstr>
      <vt:lpstr>Что поможет подготовке? </vt:lpstr>
      <vt:lpstr>1 шаг </vt:lpstr>
      <vt:lpstr>Поурочное планирование Цель: работа со слабоуспевающими и мотивированными учащимися</vt:lpstr>
      <vt:lpstr>С чего начать ?</vt:lpstr>
      <vt:lpstr>КТП </vt:lpstr>
      <vt:lpstr>Посещение урока  ( на основе КИП СОШ 12)  Цель: работа со слабоуспевающими и мотивированными учащимися</vt:lpstr>
      <vt:lpstr>Разные группы </vt:lpstr>
      <vt:lpstr>Анализ протоколов </vt:lpstr>
      <vt:lpstr>Индивидуальная помощь</vt:lpstr>
      <vt:lpstr>Индивидуальная помощь</vt:lpstr>
      <vt:lpstr>Работают все </vt:lpstr>
      <vt:lpstr>Работают все </vt:lpstr>
      <vt:lpstr>Активность учеников </vt:lpstr>
      <vt:lpstr>Активность учеников </vt:lpstr>
      <vt:lpstr>Опрос </vt:lpstr>
      <vt:lpstr>Диагностические карты Цель: работа со слабоуспевающими и мотивированными учащимися</vt:lpstr>
      <vt:lpstr>Консультации Цель: работа со слабоуспевающими и мотивированными учащимися</vt:lpstr>
      <vt:lpstr>Оценочные процедуры Цель: работа со слабоуспевающими и мотивированными учащимися</vt:lpstr>
      <vt:lpstr>График достижений</vt:lpstr>
      <vt:lpstr>Шаг 3  </vt:lpstr>
      <vt:lpstr>Шаг 3  </vt:lpstr>
      <vt:lpstr>Опыт работы</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направления работы по подготовке обучающихся к ОГЭ по обществознанию</dc:title>
  <dc:creator>ella</dc:creator>
  <cp:lastModifiedBy>ella</cp:lastModifiedBy>
  <cp:revision>13</cp:revision>
  <dcterms:created xsi:type="dcterms:W3CDTF">2017-08-21T15:11:13Z</dcterms:created>
  <dcterms:modified xsi:type="dcterms:W3CDTF">2019-08-21T19:27:14Z</dcterms:modified>
</cp:coreProperties>
</file>